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7" r:id="rId4"/>
    <p:sldId id="257" r:id="rId5"/>
    <p:sldId id="268" r:id="rId6"/>
    <p:sldId id="269" r:id="rId7"/>
    <p:sldId id="270" r:id="rId8"/>
    <p:sldId id="274" r:id="rId9"/>
    <p:sldId id="271" r:id="rId10"/>
    <p:sldId id="275" r:id="rId11"/>
    <p:sldId id="273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A7B"/>
    <a:srgbClr val="CC4E3F"/>
    <a:srgbClr val="BDD7EE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88" y="114"/>
      </p:cViewPr>
      <p:guideLst>
        <p:guide orient="horz" pos="216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63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451" y="1346663"/>
            <a:ext cx="7104611" cy="244394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uk-UA" altLang="ru-RU" sz="6665" b="1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Школа особистої економіки </a:t>
            </a:r>
            <a:endParaRPr lang="uk-UA" altLang="ru-RU" sz="6665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6" y="4399303"/>
            <a:ext cx="1792379" cy="1737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9" y="2460339"/>
            <a:ext cx="1867996" cy="1737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65" y="386134"/>
            <a:ext cx="1792379" cy="1923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865" y="386134"/>
            <a:ext cx="3237368" cy="12226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63715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2463205" y="243554"/>
            <a:ext cx="6572827" cy="4007184"/>
          </a:xfrm>
          <a:prstGeom prst="wedgeRectCallout">
            <a:avLst>
              <a:gd name="adj1" fmla="val 55153"/>
              <a:gd name="adj2" fmla="val 68543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dirty="0">
                <a:solidFill>
                  <a:schemeClr val="bg1"/>
                </a:solidFill>
              </a:rPr>
              <a:t>Для </a:t>
            </a:r>
            <a:r>
              <a:rPr lang="ru-RU" altLang="en-US" sz="2000" dirty="0" err="1">
                <a:solidFill>
                  <a:schemeClr val="bg1"/>
                </a:solidFill>
              </a:rPr>
              <a:t>зясування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цих</a:t>
            </a:r>
            <a:r>
              <a:rPr lang="ru-RU" altLang="en-US" sz="2000" dirty="0">
                <a:solidFill>
                  <a:schemeClr val="bg1"/>
                </a:solidFill>
              </a:rPr>
              <a:t> та </a:t>
            </a:r>
            <a:r>
              <a:rPr lang="ru-RU" altLang="en-US" sz="2000" dirty="0" err="1">
                <a:solidFill>
                  <a:schemeClr val="bg1"/>
                </a:solidFill>
              </a:rPr>
              <a:t>інших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питань</a:t>
            </a:r>
            <a:r>
              <a:rPr lang="ru-RU" altLang="en-US" sz="2000" dirty="0">
                <a:solidFill>
                  <a:schemeClr val="bg1"/>
                </a:solidFill>
              </a:rPr>
              <a:t>, ми запросили вас на </a:t>
            </a:r>
            <a:r>
              <a:rPr lang="ru-RU" altLang="en-US" sz="2000" dirty="0" err="1">
                <a:solidFill>
                  <a:schemeClr val="bg1"/>
                </a:solidFill>
              </a:rPr>
              <a:t>навчальний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тренінг</a:t>
            </a:r>
            <a:r>
              <a:rPr lang="ru-RU" altLang="en-US" sz="2000" dirty="0">
                <a:solidFill>
                  <a:schemeClr val="bg1"/>
                </a:solidFill>
              </a:rPr>
              <a:t>-курс</a:t>
            </a:r>
          </a:p>
          <a:p>
            <a:pPr algn="ctr"/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b="1" dirty="0">
                <a:solidFill>
                  <a:schemeClr val="bg1"/>
                </a:solidFill>
              </a:rPr>
              <a:t>ШКОЛА ОСОБИСТОЇ ЕКОНОМІКИ</a:t>
            </a:r>
            <a:r>
              <a:rPr lang="ru-RU" altLang="en-US" sz="2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altLang="en-US" sz="2000" dirty="0" err="1">
                <a:solidFill>
                  <a:schemeClr val="bg1"/>
                </a:solidFill>
              </a:rPr>
              <a:t>Заняття</a:t>
            </a:r>
            <a:r>
              <a:rPr lang="ru-RU" altLang="en-US" sz="2000" dirty="0">
                <a:solidFill>
                  <a:schemeClr val="bg1"/>
                </a:solidFill>
              </a:rPr>
              <a:t> для </a:t>
            </a:r>
            <a:r>
              <a:rPr lang="ru-RU" altLang="en-US" sz="2000" dirty="0" err="1">
                <a:solidFill>
                  <a:schemeClr val="bg1"/>
                </a:solidFill>
              </a:rPr>
              <a:t>першої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групи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розпочинаються</a:t>
            </a:r>
            <a:r>
              <a:rPr lang="ru-RU" altLang="en-US" sz="2000" dirty="0">
                <a:solidFill>
                  <a:schemeClr val="bg1"/>
                </a:solidFill>
              </a:rPr>
              <a:t> з 25.04.2023 до  у </a:t>
            </a:r>
            <a:r>
              <a:rPr lang="ru-RU" altLang="en-US" sz="2000" dirty="0" err="1">
                <a:solidFill>
                  <a:schemeClr val="bg1"/>
                </a:solidFill>
              </a:rPr>
              <a:t>навчально-науковій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лабораторії</a:t>
            </a:r>
            <a:r>
              <a:rPr lang="ru-RU" altLang="en-US" sz="2000" dirty="0">
                <a:solidFill>
                  <a:schemeClr val="bg1"/>
                </a:solidFill>
              </a:rPr>
              <a:t> Consulting LAB., ІУ пара. Ауд.408 корпус G. і </a:t>
            </a:r>
            <a:r>
              <a:rPr lang="ru-RU" altLang="en-US" sz="2000" dirty="0" err="1">
                <a:solidFill>
                  <a:schemeClr val="bg1"/>
                </a:solidFill>
              </a:rPr>
              <a:t>триватимуть</a:t>
            </a:r>
            <a:r>
              <a:rPr lang="ru-RU" altLang="en-US" sz="2000" dirty="0">
                <a:solidFill>
                  <a:schemeClr val="bg1"/>
                </a:solidFill>
              </a:rPr>
              <a:t> два </a:t>
            </a:r>
            <a:r>
              <a:rPr lang="ru-RU" altLang="en-US" sz="2000" dirty="0" err="1">
                <a:solidFill>
                  <a:schemeClr val="bg1"/>
                </a:solidFill>
              </a:rPr>
              <a:t>тижні</a:t>
            </a:r>
            <a:r>
              <a:rPr lang="ru-RU" altLang="en-US" sz="2000" dirty="0">
                <a:solidFill>
                  <a:schemeClr val="bg1"/>
                </a:solidFill>
              </a:rPr>
              <a:t>. </a:t>
            </a:r>
            <a:r>
              <a:rPr lang="ru-RU" altLang="en-US" sz="2000" dirty="0" err="1">
                <a:solidFill>
                  <a:schemeClr val="bg1"/>
                </a:solidFill>
              </a:rPr>
              <a:t>Спікерами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даного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тренінг</a:t>
            </a:r>
            <a:r>
              <a:rPr lang="ru-RU" altLang="en-US" sz="2000" dirty="0">
                <a:solidFill>
                  <a:schemeClr val="bg1"/>
                </a:solidFill>
              </a:rPr>
              <a:t>-курсу є </a:t>
            </a:r>
            <a:r>
              <a:rPr lang="ru-RU" altLang="en-US" sz="2000" dirty="0" err="1">
                <a:solidFill>
                  <a:schemeClr val="bg1"/>
                </a:solidFill>
              </a:rPr>
              <a:t>викладачі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кафедри</a:t>
            </a:r>
            <a:r>
              <a:rPr lang="ru-RU" altLang="en-US" sz="2000" dirty="0">
                <a:solidFill>
                  <a:schemeClr val="bg1"/>
                </a:solidFill>
              </a:rPr>
              <a:t> обліку і </a:t>
            </a:r>
            <a:r>
              <a:rPr lang="ru-RU" altLang="en-US" sz="2000" dirty="0" err="1">
                <a:solidFill>
                  <a:schemeClr val="bg1"/>
                </a:solidFill>
              </a:rPr>
              <a:t>оподаткування</a:t>
            </a:r>
            <a:r>
              <a:rPr lang="ru-RU" altLang="en-US" sz="2000" dirty="0">
                <a:solidFill>
                  <a:schemeClr val="bg1"/>
                </a:solidFill>
              </a:rPr>
              <a:t> разом </a:t>
            </a:r>
            <a:r>
              <a:rPr lang="ru-RU" altLang="en-US" sz="2000" dirty="0" err="1">
                <a:solidFill>
                  <a:schemeClr val="bg1"/>
                </a:solidFill>
              </a:rPr>
              <a:t>із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здобувачами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освіти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спеціальності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облік</a:t>
            </a:r>
            <a:r>
              <a:rPr lang="ru-RU" altLang="en-US" sz="2000" dirty="0">
                <a:solidFill>
                  <a:schemeClr val="bg1"/>
                </a:solidFill>
              </a:rPr>
              <a:t> і </a:t>
            </a:r>
            <a:r>
              <a:rPr lang="ru-RU" altLang="en-US" sz="2000" dirty="0" err="1">
                <a:solidFill>
                  <a:schemeClr val="bg1"/>
                </a:solidFill>
              </a:rPr>
              <a:t>оподаткування</a:t>
            </a:r>
            <a:r>
              <a:rPr lang="ru-RU" altLang="en-US" sz="2000" dirty="0">
                <a:solidFill>
                  <a:schemeClr val="bg1"/>
                </a:solidFill>
              </a:rPr>
              <a:t>.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Термін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навчання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однієї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групи</a:t>
            </a:r>
            <a:r>
              <a:rPr lang="ru-RU" altLang="en-US" sz="2000" dirty="0">
                <a:solidFill>
                  <a:schemeClr val="bg1"/>
                </a:solidFill>
              </a:rPr>
              <a:t> (до 15 </a:t>
            </a:r>
            <a:r>
              <a:rPr lang="ru-RU" altLang="en-US" sz="2000" dirty="0" err="1">
                <a:solidFill>
                  <a:schemeClr val="bg1"/>
                </a:solidFill>
              </a:rPr>
              <a:t>студентів</a:t>
            </a:r>
            <a:r>
              <a:rPr lang="ru-RU" altLang="en-US" sz="2000" dirty="0">
                <a:solidFill>
                  <a:schemeClr val="bg1"/>
                </a:solidFill>
              </a:rPr>
              <a:t>) два </a:t>
            </a:r>
            <a:r>
              <a:rPr lang="ru-RU" altLang="en-US" sz="2000" dirty="0" err="1">
                <a:solidFill>
                  <a:schemeClr val="bg1"/>
                </a:solidFill>
              </a:rPr>
              <a:t>тижні</a:t>
            </a:r>
            <a:r>
              <a:rPr lang="ru-RU" altLang="en-US" sz="2000" dirty="0">
                <a:solidFill>
                  <a:schemeClr val="bg1"/>
                </a:solidFill>
              </a:rPr>
              <a:t>. 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Загальний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обяг</a:t>
            </a:r>
            <a:r>
              <a:rPr lang="ru-RU" altLang="en-US" sz="2000" dirty="0">
                <a:solidFill>
                  <a:schemeClr val="bg1"/>
                </a:solidFill>
              </a:rPr>
              <a:t> – 20 </a:t>
            </a:r>
            <a:r>
              <a:rPr lang="ru-RU" altLang="en-US" sz="2000" dirty="0" err="1">
                <a:solidFill>
                  <a:schemeClr val="bg1"/>
                </a:solidFill>
              </a:rPr>
              <a:t>години</a:t>
            </a:r>
            <a:r>
              <a:rPr lang="ru-RU" altLang="en-US" sz="2000" dirty="0">
                <a:solidFill>
                  <a:schemeClr val="bg1"/>
                </a:solidFill>
              </a:rPr>
              <a:t>. По </a:t>
            </a:r>
            <a:r>
              <a:rPr lang="ru-RU" altLang="en-US" sz="2000" dirty="0" err="1">
                <a:solidFill>
                  <a:schemeClr val="bg1"/>
                </a:solidFill>
              </a:rPr>
              <a:t>закінченні</a:t>
            </a:r>
            <a:r>
              <a:rPr lang="ru-RU" altLang="en-US" sz="2000" dirty="0">
                <a:solidFill>
                  <a:schemeClr val="bg1"/>
                </a:solidFill>
              </a:rPr>
              <a:t> курсу </a:t>
            </a:r>
            <a:r>
              <a:rPr lang="ru-RU" altLang="en-US" sz="2000" dirty="0" err="1">
                <a:solidFill>
                  <a:schemeClr val="bg1"/>
                </a:solidFill>
              </a:rPr>
              <a:t>видається</a:t>
            </a:r>
            <a:r>
              <a:rPr lang="ru-RU" altLang="en-US" sz="2000" dirty="0">
                <a:solidFill>
                  <a:schemeClr val="bg1"/>
                </a:solidFill>
              </a:rPr>
              <a:t> </a:t>
            </a:r>
            <a:r>
              <a:rPr lang="ru-RU" altLang="en-US" sz="2000" dirty="0" err="1">
                <a:solidFill>
                  <a:schemeClr val="bg1"/>
                </a:solidFill>
              </a:rPr>
              <a:t>сертифікат</a:t>
            </a:r>
            <a:r>
              <a:rPr lang="ru-RU" alt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6" y="3815061"/>
            <a:ext cx="1978003" cy="2278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8" y="688955"/>
            <a:ext cx="1910849" cy="2898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14" y="343460"/>
            <a:ext cx="2187006" cy="2108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41" y="2775707"/>
            <a:ext cx="1872096" cy="24179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57" y="4273696"/>
            <a:ext cx="1741953" cy="23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8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63715"/>
          </a:xfrm>
          <a:prstGeom prst="rect">
            <a:avLst/>
          </a:prstGeom>
        </p:spPr>
      </p:pic>
      <p:graphicFrame>
        <p:nvGraphicFramePr>
          <p:cNvPr id="2" name="Замещающее содержимое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633640"/>
              </p:ext>
            </p:extLst>
          </p:nvPr>
        </p:nvGraphicFramePr>
        <p:xfrm>
          <a:off x="0" y="0"/>
          <a:ext cx="12191365" cy="6741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7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Тема</a:t>
                      </a:r>
                      <a:endParaRPr lang="en-US" alt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Питання, що розглядаються в межах теми</a:t>
                      </a:r>
                      <a:endParaRPr lang="en-US" alt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Аудиторна робота</a:t>
                      </a:r>
                      <a:endParaRPr lang="en-US" alt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3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19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Я –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найманий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працівник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1.Офіційне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працевлаштування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особи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відділ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кадрів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повідомлення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в податкову.2.Що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таке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заробітна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плата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погодинна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відрядна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заробітна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плати.Мінімальна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заробітна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плата.3.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Основна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додаткова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відпустки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оплата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лікарняних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).4.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Нарахована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виплачена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заробітна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плата.5.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Єдиний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соціальний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внесок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r>
                        <a:rPr lang="en-US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uk-UA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С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итуаційні</a:t>
                      </a:r>
                      <a:r>
                        <a:rPr lang="en-US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вправи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 год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24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2. Я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мій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бізнес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Юридичні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фізичні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субєкти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господарювання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Варіанти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започаткування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бізнесу.2.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Особливості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започаткування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діяльності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ФОПа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 3.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Вибір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виду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економічної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діяльності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та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визначення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оптимальної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системи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оподаткування.4.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Соціальна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відповідальність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бізнесу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r>
                        <a:rPr lang="uk-UA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С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итуаційні</a:t>
                      </a:r>
                      <a:r>
                        <a:rPr lang="en-US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вправи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 год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90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3.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Мої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комунікації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з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банком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Кому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для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чого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потрібні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банки.Цифрові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комунікації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клієнтів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з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банком.Що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таке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кредит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депозит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банку.Цифровий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підпис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цифрова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печатка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r>
                        <a:rPr lang="uk-UA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С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итуаційні</a:t>
                      </a:r>
                      <a:r>
                        <a:rPr lang="en-US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вправи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 год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86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4. Я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податки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Що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таке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податки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які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вони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бувають.Податки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і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внески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з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найманих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працівників.Податки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за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результатами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роботи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бізнесу.Відповідальність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за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несплату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податків</a:t>
                      </a:r>
                      <a:r>
                        <a:rPr lang="uk-UA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С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итуаційні</a:t>
                      </a:r>
                      <a:r>
                        <a:rPr lang="en-US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вправи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 год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54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5.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Моя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участь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у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проектах</a:t>
                      </a:r>
                      <a:r>
                        <a:rPr lang="en-US" sz="1400" b="0" i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uk-UA" sz="14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Що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таке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проекти</a:t>
                      </a:r>
                      <a:r>
                        <a:rPr lang="uk-UA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.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Особливості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написання</a:t>
                      </a: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проектів</a:t>
                      </a:r>
                      <a:r>
                        <a:rPr lang="uk-UA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uk-UA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С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итуаційні</a:t>
                      </a:r>
                      <a:r>
                        <a:rPr lang="en-US" sz="1400" b="0" i="1" u="sng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i="1" u="sng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вправи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 год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Підбиття підсумків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Міні-турнір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 год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Разом 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20 </a:t>
                      </a:r>
                      <a:r>
                        <a:rPr lang="en-US" sz="1400" b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год</a:t>
                      </a:r>
                      <a:endParaRPr lang="en-US" altLang="en-US" sz="14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9" marR="91439" marT="45719" marB="45719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"/>
            <a:ext cx="12191365" cy="6863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65" y="3747472"/>
            <a:ext cx="2043333" cy="2354070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509486" y="433464"/>
            <a:ext cx="9678670" cy="2316480"/>
          </a:xfrm>
          <a:prstGeom prst="wedgeRectCallout">
            <a:avLst>
              <a:gd name="adj1" fmla="val 44164"/>
              <a:gd name="adj2" fmla="val 118086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en-US" dirty="0">
                <a:solidFill>
                  <a:schemeClr val="bg1"/>
                </a:solidFill>
              </a:rPr>
              <a:t>У </a:t>
            </a:r>
            <a:r>
              <a:rPr lang="ru-RU" altLang="en-US" dirty="0" err="1">
                <a:solidFill>
                  <a:schemeClr val="bg1"/>
                </a:solidFill>
              </a:rPr>
              <a:t>житті</a:t>
            </a:r>
            <a:r>
              <a:rPr lang="ru-RU" altLang="en-US" dirty="0">
                <a:solidFill>
                  <a:schemeClr val="bg1"/>
                </a:solidFill>
              </a:rPr>
              <a:t> кожного </a:t>
            </a:r>
            <a:r>
              <a:rPr lang="ru-RU" altLang="en-US" dirty="0" err="1">
                <a:solidFill>
                  <a:schemeClr val="bg1"/>
                </a:solidFill>
              </a:rPr>
              <a:t>із</a:t>
            </a:r>
            <a:r>
              <a:rPr lang="ru-RU" altLang="en-US" dirty="0">
                <a:solidFill>
                  <a:schemeClr val="bg1"/>
                </a:solidFill>
              </a:rPr>
              <a:t> нас, і </a:t>
            </a:r>
            <a:r>
              <a:rPr lang="ru-RU" altLang="en-US" dirty="0" err="1">
                <a:solidFill>
                  <a:schemeClr val="bg1"/>
                </a:solidFill>
              </a:rPr>
              <a:t>зокрема</a:t>
            </a:r>
            <a:r>
              <a:rPr lang="ru-RU" altLang="en-US" dirty="0">
                <a:solidFill>
                  <a:schemeClr val="bg1"/>
                </a:solidFill>
              </a:rPr>
              <a:t> кожного студента, </a:t>
            </a:r>
            <a:r>
              <a:rPr lang="ru-RU" altLang="en-US" dirty="0" err="1">
                <a:solidFill>
                  <a:schemeClr val="bg1"/>
                </a:solidFill>
              </a:rPr>
              <a:t>наступає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період</a:t>
            </a:r>
            <a:r>
              <a:rPr lang="ru-RU" altLang="en-US" dirty="0">
                <a:solidFill>
                  <a:schemeClr val="bg1"/>
                </a:solidFill>
              </a:rPr>
              <a:t>, коли ми </a:t>
            </a:r>
            <a:r>
              <a:rPr lang="ru-RU" altLang="en-US" dirty="0" err="1">
                <a:solidFill>
                  <a:schemeClr val="bg1"/>
                </a:solidFill>
              </a:rPr>
              <a:t>задумуємося</a:t>
            </a:r>
            <a:r>
              <a:rPr lang="ru-RU" altLang="en-US" dirty="0">
                <a:solidFill>
                  <a:schemeClr val="bg1"/>
                </a:solidFill>
              </a:rPr>
              <a:t> про наше </a:t>
            </a:r>
            <a:r>
              <a:rPr lang="ru-RU" altLang="en-US" dirty="0" err="1">
                <a:solidFill>
                  <a:schemeClr val="bg1"/>
                </a:solidFill>
              </a:rPr>
              <a:t>майбутнє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місце</a:t>
            </a:r>
            <a:r>
              <a:rPr lang="ru-RU" altLang="en-US" dirty="0">
                <a:solidFill>
                  <a:schemeClr val="bg1"/>
                </a:solidFill>
              </a:rPr>
              <a:t> у </a:t>
            </a:r>
            <a:r>
              <a:rPr lang="ru-RU" altLang="en-US" dirty="0" err="1">
                <a:solidFill>
                  <a:schemeClr val="bg1"/>
                </a:solidFill>
              </a:rPr>
              <a:t>суспільстві</a:t>
            </a:r>
            <a:r>
              <a:rPr lang="ru-RU" altLang="en-US" dirty="0">
                <a:solidFill>
                  <a:schemeClr val="bg1"/>
                </a:solidFill>
              </a:rPr>
              <a:t>. Ми </a:t>
            </a:r>
            <a:r>
              <a:rPr lang="ru-RU" altLang="en-US" dirty="0" err="1">
                <a:solidFill>
                  <a:schemeClr val="bg1"/>
                </a:solidFill>
              </a:rPr>
              <a:t>шукаємо</a:t>
            </a:r>
            <a:r>
              <a:rPr lang="ru-RU" altLang="en-US" dirty="0">
                <a:solidFill>
                  <a:schemeClr val="bg1"/>
                </a:solidFill>
              </a:rPr>
              <a:t> роботу для </a:t>
            </a:r>
            <a:r>
              <a:rPr lang="ru-RU" altLang="en-US" dirty="0" err="1">
                <a:solidFill>
                  <a:schemeClr val="bg1"/>
                </a:solidFill>
              </a:rPr>
              <a:t>можливості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утримувати</a:t>
            </a:r>
            <a:r>
              <a:rPr lang="ru-RU" altLang="en-US" dirty="0">
                <a:solidFill>
                  <a:schemeClr val="bg1"/>
                </a:solidFill>
              </a:rPr>
              <a:t> себе </a:t>
            </a:r>
            <a:r>
              <a:rPr lang="ru-RU" altLang="en-US" dirty="0" err="1">
                <a:solidFill>
                  <a:schemeClr val="bg1"/>
                </a:solidFill>
              </a:rPr>
              <a:t>чи</a:t>
            </a:r>
            <a:r>
              <a:rPr lang="ru-RU" altLang="en-US" dirty="0">
                <a:solidFill>
                  <a:schemeClr val="bg1"/>
                </a:solidFill>
              </a:rPr>
              <a:t> свою </a:t>
            </a:r>
            <a:r>
              <a:rPr lang="ru-RU" altLang="en-US" dirty="0" err="1">
                <a:solidFill>
                  <a:schemeClr val="bg1"/>
                </a:solidFill>
              </a:rPr>
              <a:t>сімю</a:t>
            </a:r>
            <a:r>
              <a:rPr lang="ru-RU" altLang="en-US" dirty="0">
                <a:solidFill>
                  <a:schemeClr val="bg1"/>
                </a:solidFill>
              </a:rPr>
              <a:t> і …. </a:t>
            </a:r>
            <a:r>
              <a:rPr lang="ru-RU" altLang="en-US" dirty="0" err="1">
                <a:solidFill>
                  <a:schemeClr val="bg1"/>
                </a:solidFill>
              </a:rPr>
              <a:t>Офіційно</a:t>
            </a:r>
            <a:r>
              <a:rPr lang="ru-RU" altLang="en-US" dirty="0">
                <a:solidFill>
                  <a:schemeClr val="bg1"/>
                </a:solidFill>
              </a:rPr>
              <a:t> ПРАЦЕВЛАШТОВУЄМОСЯ!!!</a:t>
            </a:r>
          </a:p>
          <a:p>
            <a:pPr algn="just"/>
            <a:endParaRPr lang="ru-RU" altLang="en-US" dirty="0">
              <a:solidFill>
                <a:schemeClr val="bg1"/>
              </a:solidFill>
            </a:endParaRPr>
          </a:p>
          <a:p>
            <a:pPr algn="just"/>
            <a:r>
              <a:rPr lang="ru-RU" altLang="en-US" dirty="0">
                <a:solidFill>
                  <a:schemeClr val="bg1"/>
                </a:solidFill>
              </a:rPr>
              <a:t>З великою </a:t>
            </a:r>
            <a:r>
              <a:rPr lang="ru-RU" altLang="en-US" dirty="0" err="1">
                <a:solidFill>
                  <a:schemeClr val="bg1"/>
                </a:solidFill>
              </a:rPr>
              <a:t>гордістю</a:t>
            </a:r>
            <a:r>
              <a:rPr lang="ru-RU" altLang="en-US" dirty="0">
                <a:solidFill>
                  <a:schemeClr val="bg1"/>
                </a:solidFill>
              </a:rPr>
              <a:t> ми </a:t>
            </a:r>
            <a:r>
              <a:rPr lang="ru-RU" altLang="en-US" dirty="0" err="1">
                <a:solidFill>
                  <a:schemeClr val="bg1"/>
                </a:solidFill>
              </a:rPr>
              <a:t>отримуємо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b="1" dirty="0">
                <a:solidFill>
                  <a:schemeClr val="bg1"/>
                </a:solidFill>
              </a:rPr>
              <a:t>першу </a:t>
            </a:r>
            <a:r>
              <a:rPr lang="ru-RU" altLang="en-US" b="1" dirty="0" err="1">
                <a:solidFill>
                  <a:schemeClr val="bg1"/>
                </a:solidFill>
              </a:rPr>
              <a:t>заробітну</a:t>
            </a:r>
            <a:r>
              <a:rPr lang="ru-RU" altLang="en-US" b="1" dirty="0">
                <a:solidFill>
                  <a:schemeClr val="bg1"/>
                </a:solidFill>
              </a:rPr>
              <a:t> плату </a:t>
            </a:r>
            <a:r>
              <a:rPr lang="ru-RU" altLang="en-US" dirty="0">
                <a:solidFill>
                  <a:schemeClr val="bg1"/>
                </a:solidFill>
              </a:rPr>
              <a:t>і </a:t>
            </a:r>
            <a:r>
              <a:rPr lang="ru-RU" altLang="en-US" dirty="0" err="1">
                <a:solidFill>
                  <a:schemeClr val="bg1"/>
                </a:solidFill>
              </a:rPr>
              <a:t>наші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набуті</a:t>
            </a:r>
            <a:r>
              <a:rPr lang="ru-RU" altLang="en-US" dirty="0">
                <a:solidFill>
                  <a:schemeClr val="bg1"/>
                </a:solidFill>
              </a:rPr>
              <a:t> в </a:t>
            </a:r>
            <a:r>
              <a:rPr lang="ru-RU" altLang="en-US" dirty="0" err="1">
                <a:solidFill>
                  <a:schemeClr val="bg1"/>
                </a:solidFill>
              </a:rPr>
              <a:t>університеті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знання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починають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приносити</a:t>
            </a:r>
            <a:r>
              <a:rPr lang="ru-RU" altLang="en-US" dirty="0">
                <a:solidFill>
                  <a:schemeClr val="bg1"/>
                </a:solidFill>
              </a:rPr>
              <a:t> нам </a:t>
            </a:r>
            <a:r>
              <a:rPr lang="ru-RU" altLang="en-US" dirty="0" err="1">
                <a:solidFill>
                  <a:schemeClr val="bg1"/>
                </a:solidFill>
              </a:rPr>
              <a:t>моральне</a:t>
            </a:r>
            <a:r>
              <a:rPr lang="ru-RU" altLang="en-US" dirty="0">
                <a:solidFill>
                  <a:schemeClr val="bg1"/>
                </a:solidFill>
              </a:rPr>
              <a:t> і </a:t>
            </a:r>
            <a:r>
              <a:rPr lang="ru-RU" altLang="en-US" dirty="0" err="1">
                <a:solidFill>
                  <a:schemeClr val="bg1"/>
                </a:solidFill>
              </a:rPr>
              <a:t>матеріальне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задоволення</a:t>
            </a:r>
            <a:r>
              <a:rPr lang="ru-RU" altLang="en-US" dirty="0">
                <a:solidFill>
                  <a:schemeClr val="bg1"/>
                </a:solidFill>
              </a:rPr>
              <a:t>!!! Але як </a:t>
            </a:r>
            <a:r>
              <a:rPr lang="ru-RU" altLang="en-US" dirty="0" err="1">
                <a:solidFill>
                  <a:schemeClr val="bg1"/>
                </a:solidFill>
              </a:rPr>
              <a:t>виявилося</a:t>
            </a:r>
            <a:r>
              <a:rPr lang="ru-RU" altLang="en-US" dirty="0">
                <a:solidFill>
                  <a:schemeClr val="bg1"/>
                </a:solidFill>
              </a:rPr>
              <a:t>, сума </a:t>
            </a:r>
            <a:r>
              <a:rPr lang="ru-RU" altLang="en-US" dirty="0" err="1">
                <a:solidFill>
                  <a:schemeClr val="bg1"/>
                </a:solidFill>
              </a:rPr>
              <a:t>отриманої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заробітної</a:t>
            </a:r>
            <a:r>
              <a:rPr lang="ru-RU" altLang="en-US" dirty="0">
                <a:solidFill>
                  <a:schemeClr val="bg1"/>
                </a:solidFill>
              </a:rPr>
              <a:t> плати </a:t>
            </a:r>
            <a:r>
              <a:rPr lang="ru-RU" altLang="en-US" dirty="0" err="1">
                <a:solidFill>
                  <a:schemeClr val="bg1"/>
                </a:solidFill>
              </a:rPr>
              <a:t>дещо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різниться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від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тієї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суми</a:t>
            </a:r>
            <a:r>
              <a:rPr lang="ru-RU" altLang="en-US" dirty="0">
                <a:solidFill>
                  <a:schemeClr val="bg1"/>
                </a:solidFill>
              </a:rPr>
              <a:t>, яка </a:t>
            </a:r>
            <a:r>
              <a:rPr lang="ru-RU" altLang="en-US" dirty="0" err="1">
                <a:solidFill>
                  <a:schemeClr val="bg1"/>
                </a:solidFill>
              </a:rPr>
              <a:t>була</a:t>
            </a:r>
            <a:r>
              <a:rPr lang="ru-RU" altLang="en-US" dirty="0">
                <a:solidFill>
                  <a:schemeClr val="bg1"/>
                </a:solidFill>
              </a:rPr>
              <a:t> озвучена </a:t>
            </a:r>
            <a:r>
              <a:rPr lang="ru-RU" altLang="en-US" dirty="0" err="1">
                <a:solidFill>
                  <a:schemeClr val="bg1"/>
                </a:solidFill>
              </a:rPr>
              <a:t>адміністрацією</a:t>
            </a:r>
            <a:r>
              <a:rPr lang="ru-RU" altLang="en-US" dirty="0">
                <a:solidFill>
                  <a:schemeClr val="bg1"/>
                </a:solidFill>
              </a:rPr>
              <a:t> при </a:t>
            </a:r>
            <a:r>
              <a:rPr lang="ru-RU" altLang="en-US" dirty="0" err="1">
                <a:solidFill>
                  <a:schemeClr val="bg1"/>
                </a:solidFill>
              </a:rPr>
              <a:t>нашому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оформленні</a:t>
            </a:r>
            <a:r>
              <a:rPr lang="ru-RU" altLang="en-US" dirty="0">
                <a:solidFill>
                  <a:schemeClr val="bg1"/>
                </a:solidFill>
              </a:rPr>
              <a:t> на роботу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63715"/>
          </a:xfrm>
          <a:prstGeom prst="rect">
            <a:avLst/>
          </a:prstGeom>
        </p:spPr>
      </p:pic>
      <p:pic>
        <p:nvPicPr>
          <p:cNvPr id="4" name="Изображение 3" descr="vz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200400"/>
            <a:ext cx="2075815" cy="329184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2579370" y="1794510"/>
            <a:ext cx="5106035" cy="1021715"/>
          </a:xfrm>
          <a:prstGeom prst="wedgeRectCallout">
            <a:avLst>
              <a:gd name="adj1" fmla="val -53253"/>
              <a:gd name="adj2" fmla="val 125699"/>
            </a:avLst>
          </a:prstGeom>
          <a:solidFill>
            <a:srgbClr val="BDD7E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/>
              <a:t>ЧОМУ??? Кому ми віддаємо частину своєї заробітної плати? Чи обов’язково це робити??? Куди звернутися за роз’ясненням цих питань?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902200" y="3078480"/>
            <a:ext cx="4605020" cy="1280795"/>
          </a:xfrm>
          <a:prstGeom prst="wedgeRectCallout">
            <a:avLst>
              <a:gd name="adj1" fmla="val 53475"/>
              <a:gd name="adj2" fmla="val 130671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Ми </a:t>
            </a:r>
            <a:r>
              <a:rPr lang="ru-RU" altLang="en-US" dirty="0" err="1">
                <a:solidFill>
                  <a:schemeClr val="bg1"/>
                </a:solidFill>
              </a:rPr>
              <a:t>зясовуємо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ці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питання</a:t>
            </a:r>
            <a:r>
              <a:rPr lang="ru-RU" altLang="en-US" dirty="0">
                <a:solidFill>
                  <a:schemeClr val="bg1"/>
                </a:solidFill>
              </a:rPr>
              <a:t> в (…???..) і </a:t>
            </a:r>
            <a:r>
              <a:rPr lang="ru-RU" altLang="en-US" dirty="0" err="1">
                <a:solidFill>
                  <a:schemeClr val="bg1"/>
                </a:solidFill>
              </a:rPr>
              <a:t>отримавши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відповідь</a:t>
            </a:r>
            <a:r>
              <a:rPr lang="ru-RU" altLang="en-US" dirty="0">
                <a:solidFill>
                  <a:schemeClr val="bg1"/>
                </a:solidFill>
              </a:rPr>
              <a:t> на них,  </a:t>
            </a:r>
            <a:r>
              <a:rPr lang="ru-RU" altLang="en-US" dirty="0" err="1">
                <a:solidFill>
                  <a:schemeClr val="bg1"/>
                </a:solidFill>
              </a:rPr>
              <a:t>спокійно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працюємо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далі</a:t>
            </a:r>
            <a:r>
              <a:rPr lang="ru-RU" altLang="en-US" dirty="0">
                <a:solidFill>
                  <a:schemeClr val="bg1"/>
                </a:solidFill>
              </a:rPr>
              <a:t>… Але </a:t>
            </a:r>
            <a:r>
              <a:rPr lang="ru-RU" altLang="en-US" dirty="0" err="1">
                <a:solidFill>
                  <a:schemeClr val="bg1"/>
                </a:solidFill>
              </a:rPr>
              <a:t>після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кількох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місяців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роботи</a:t>
            </a:r>
            <a:r>
              <a:rPr lang="ru-RU" altLang="en-US" dirty="0">
                <a:solidFill>
                  <a:schemeClr val="bg1"/>
                </a:solidFill>
              </a:rPr>
              <a:t> нам ОЙ як </a:t>
            </a:r>
            <a:r>
              <a:rPr lang="ru-RU" altLang="en-US" dirty="0" err="1">
                <a:solidFill>
                  <a:schemeClr val="bg1"/>
                </a:solidFill>
              </a:rPr>
              <a:t>хочеться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відпочити</a:t>
            </a:r>
            <a:r>
              <a:rPr lang="ru-RU" altLang="en-US" dirty="0">
                <a:solidFill>
                  <a:schemeClr val="bg1"/>
                </a:solidFill>
              </a:rPr>
              <a:t>)))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821" y="4034444"/>
            <a:ext cx="1916812" cy="2208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" y="-5715"/>
            <a:ext cx="12191365" cy="6863715"/>
          </a:xfrm>
          <a:prstGeom prst="rect">
            <a:avLst/>
          </a:prstGeom>
        </p:spPr>
      </p:pic>
      <p:pic>
        <p:nvPicPr>
          <p:cNvPr id="4" name="Изображение 3" descr="vz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200400"/>
            <a:ext cx="2075815" cy="329184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1585157" y="1081960"/>
            <a:ext cx="5471795" cy="1264920"/>
          </a:xfrm>
          <a:prstGeom prst="wedgeRectCallout">
            <a:avLst>
              <a:gd name="adj1" fmla="val -53253"/>
              <a:gd name="adj2" fmla="val 125699"/>
            </a:avLst>
          </a:prstGeom>
          <a:solidFill>
            <a:srgbClr val="BDD7E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dirty="0"/>
              <a:t>А це можливо??? </a:t>
            </a:r>
          </a:p>
          <a:p>
            <a:pPr algn="ctr"/>
            <a:r>
              <a:rPr lang="uk-UA" altLang="ru-RU" dirty="0"/>
              <a:t>А раптом я захворію??? </a:t>
            </a:r>
          </a:p>
          <a:p>
            <a:pPr algn="ctr"/>
            <a:r>
              <a:rPr lang="uk-UA" altLang="ru-RU" dirty="0"/>
              <a:t>Чи збережеться у цьому випадку моя заробітна плата??? 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553514" y="2387263"/>
            <a:ext cx="5138420" cy="559292"/>
          </a:xfrm>
          <a:prstGeom prst="wedgeRectCallout">
            <a:avLst>
              <a:gd name="adj1" fmla="val 46833"/>
              <a:gd name="adj2" fmla="val 35185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dirty="0">
                <a:solidFill>
                  <a:schemeClr val="bg1"/>
                </a:solidFill>
              </a:rPr>
              <a:t>ТАК!!! І держава це гарантує!!! І тут теж працівники мають певні гарантії у суспільстві.</a:t>
            </a:r>
          </a:p>
        </p:txBody>
      </p:sp>
      <p:pic>
        <p:nvPicPr>
          <p:cNvPr id="11" name="Изображение 10" descr="—Pngtree—covid-19 coronavirus black and white_58262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41935" y="-106680"/>
            <a:ext cx="3733800" cy="3733800"/>
          </a:xfrm>
          <a:prstGeom prst="rect">
            <a:avLst/>
          </a:prstGeom>
        </p:spPr>
      </p:pic>
      <p:pic>
        <p:nvPicPr>
          <p:cNvPr id="12" name="Замещающее содержимое 11" descr="—Pngtree—covid-19 coronavirus black and white_582622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 rot="6360000">
            <a:off x="8779948" y="332127"/>
            <a:ext cx="3653790" cy="3653790"/>
          </a:xfrm>
          <a:prstGeom prst="rect">
            <a:avLst/>
          </a:prstGeom>
        </p:spPr>
      </p:pic>
      <p:sp>
        <p:nvSpPr>
          <p:cNvPr id="6" name="Прямоугольная выноска 7">
            <a:extLst>
              <a:ext uri="{FF2B5EF4-FFF2-40B4-BE49-F238E27FC236}">
                <a16:creationId xmlns:a16="http://schemas.microsoft.com/office/drawing/2014/main" id="{A994012F-9C86-8FBE-D14D-324B9F45B06B}"/>
              </a:ext>
            </a:extLst>
          </p:cNvPr>
          <p:cNvSpPr/>
          <p:nvPr/>
        </p:nvSpPr>
        <p:spPr>
          <a:xfrm>
            <a:off x="4321054" y="3983586"/>
            <a:ext cx="5138420" cy="1874520"/>
          </a:xfrm>
          <a:prstGeom prst="wedgeRectCallout">
            <a:avLst>
              <a:gd name="adj1" fmla="val 53769"/>
              <a:gd name="adj2" fmla="val 68868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dirty="0">
                <a:solidFill>
                  <a:schemeClr val="bg1"/>
                </a:solidFill>
              </a:rPr>
              <a:t>Проте наше професійне зростання часто виходить за межі можливої роботи в якості найманого працівника. Ми були чудовими організаторами різних шкільних чи студентських заходів, а отже можемо стати керівниками і започаткувати свій власний бізнес.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06" y="4707641"/>
            <a:ext cx="1735866" cy="16737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63715"/>
          </a:xfrm>
          <a:prstGeom prst="rect">
            <a:avLst/>
          </a:prstGeom>
        </p:spPr>
      </p:pic>
      <p:pic>
        <p:nvPicPr>
          <p:cNvPr id="4" name="Изображение 3" descr="vz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200400"/>
            <a:ext cx="2075815" cy="329184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2244090" y="1626870"/>
            <a:ext cx="5106035" cy="1021715"/>
          </a:xfrm>
          <a:prstGeom prst="wedgeRectCallout">
            <a:avLst>
              <a:gd name="adj1" fmla="val -53253"/>
              <a:gd name="adj2" fmla="val 125699"/>
            </a:avLst>
          </a:prstGeom>
          <a:solidFill>
            <a:srgbClr val="BDD7E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err="1"/>
              <a:t>Чи</a:t>
            </a:r>
            <a:r>
              <a:rPr lang="ru-RU" altLang="en-US" dirty="0"/>
              <a:t> </a:t>
            </a:r>
            <a:r>
              <a:rPr lang="ru-RU" altLang="en-US" dirty="0" err="1"/>
              <a:t>можливо</a:t>
            </a:r>
            <a:r>
              <a:rPr lang="ru-RU" altLang="en-US" dirty="0"/>
              <a:t> </a:t>
            </a:r>
            <a:r>
              <a:rPr lang="ru-RU" altLang="en-US" dirty="0" err="1"/>
              <a:t>створити</a:t>
            </a:r>
            <a:r>
              <a:rPr lang="ru-RU" altLang="en-US" dirty="0"/>
              <a:t> </a:t>
            </a:r>
            <a:r>
              <a:rPr lang="ru-RU" altLang="en-US" dirty="0" err="1"/>
              <a:t>власне</a:t>
            </a:r>
            <a:r>
              <a:rPr lang="ru-RU" altLang="en-US" dirty="0"/>
              <a:t> </a:t>
            </a:r>
            <a:r>
              <a:rPr lang="ru-RU" altLang="en-US" dirty="0" err="1"/>
              <a:t>підприємство</a:t>
            </a:r>
            <a:r>
              <a:rPr lang="ru-RU" altLang="en-US" dirty="0"/>
              <a:t>? І </a:t>
            </a:r>
            <a:r>
              <a:rPr lang="ru-RU" altLang="en-US" dirty="0" err="1"/>
              <a:t>що</a:t>
            </a:r>
            <a:r>
              <a:rPr lang="ru-RU" altLang="en-US" dirty="0"/>
              <a:t> для </a:t>
            </a:r>
            <a:r>
              <a:rPr lang="ru-RU" altLang="en-US" dirty="0" err="1"/>
              <a:t>цього</a:t>
            </a:r>
            <a:r>
              <a:rPr lang="ru-RU" altLang="en-US" dirty="0"/>
              <a:t> </a:t>
            </a:r>
            <a:r>
              <a:rPr lang="ru-RU" altLang="en-US" dirty="0" err="1"/>
              <a:t>потрібно</a:t>
            </a:r>
            <a:r>
              <a:rPr lang="ru-RU" altLang="en-US" dirty="0"/>
              <a:t>? А як держава </a:t>
            </a:r>
            <a:r>
              <a:rPr lang="ru-RU" altLang="en-US" dirty="0" err="1"/>
              <a:t>зацікавлена</a:t>
            </a:r>
            <a:r>
              <a:rPr lang="ru-RU" altLang="en-US" dirty="0"/>
              <a:t> у </a:t>
            </a:r>
            <a:r>
              <a:rPr lang="ru-RU" altLang="en-US" dirty="0" err="1"/>
              <a:t>створенні</a:t>
            </a:r>
            <a:r>
              <a:rPr lang="ru-RU" altLang="en-US" dirty="0"/>
              <a:t> </a:t>
            </a:r>
            <a:r>
              <a:rPr lang="ru-RU" altLang="en-US" dirty="0" err="1"/>
              <a:t>бізнесу</a:t>
            </a:r>
            <a:r>
              <a:rPr lang="ru-RU" altLang="en-US" dirty="0"/>
              <a:t> </a:t>
            </a:r>
            <a:r>
              <a:rPr lang="ru-RU" altLang="en-US" dirty="0" err="1"/>
              <a:t>різних</a:t>
            </a:r>
            <a:r>
              <a:rPr lang="ru-RU" altLang="en-US" dirty="0"/>
              <a:t> </a:t>
            </a:r>
            <a:r>
              <a:rPr lang="ru-RU" altLang="en-US" dirty="0" err="1"/>
              <a:t>організаційно-правових</a:t>
            </a:r>
            <a:r>
              <a:rPr lang="ru-RU" altLang="en-US" dirty="0"/>
              <a:t> форм?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797107" y="3146476"/>
            <a:ext cx="5106035" cy="1609674"/>
          </a:xfrm>
          <a:prstGeom prst="wedgeRectCallout">
            <a:avLst>
              <a:gd name="adj1" fmla="val 49700"/>
              <a:gd name="adj2" fmla="val 70743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err="1">
                <a:solidFill>
                  <a:schemeClr val="tx1"/>
                </a:solidFill>
              </a:rPr>
              <a:t>Започатковуючи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власну</a:t>
            </a:r>
            <a:r>
              <a:rPr lang="ru-RU" altLang="en-US" dirty="0">
                <a:solidFill>
                  <a:schemeClr val="tx1"/>
                </a:solidFill>
              </a:rPr>
              <a:t> справу, ми </a:t>
            </a:r>
            <a:r>
              <a:rPr lang="ru-RU" altLang="en-US" dirty="0" err="1">
                <a:solidFill>
                  <a:schemeClr val="tx1"/>
                </a:solidFill>
              </a:rPr>
              <a:t>розвиваємо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бізнес</a:t>
            </a:r>
            <a:r>
              <a:rPr lang="ru-RU" altLang="en-US" dirty="0">
                <a:solidFill>
                  <a:schemeClr val="tx1"/>
                </a:solidFill>
              </a:rPr>
              <a:t>, </a:t>
            </a:r>
            <a:r>
              <a:rPr lang="ru-RU" altLang="en-US" dirty="0" err="1">
                <a:solidFill>
                  <a:schemeClr val="tx1"/>
                </a:solidFill>
              </a:rPr>
              <a:t>забезпечуємо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населення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необхідними</a:t>
            </a:r>
            <a:r>
              <a:rPr lang="ru-RU" altLang="en-US" dirty="0">
                <a:solidFill>
                  <a:schemeClr val="tx1"/>
                </a:solidFill>
              </a:rPr>
              <a:t> ресурсами і разом </a:t>
            </a:r>
            <a:r>
              <a:rPr lang="ru-RU" altLang="en-US" dirty="0" err="1">
                <a:solidFill>
                  <a:schemeClr val="tx1"/>
                </a:solidFill>
              </a:rPr>
              <a:t>із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тим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розуміємо</a:t>
            </a:r>
            <a:r>
              <a:rPr lang="ru-RU" altLang="en-US" dirty="0">
                <a:solidFill>
                  <a:schemeClr val="tx1"/>
                </a:solidFill>
              </a:rPr>
              <a:t>, </a:t>
            </a:r>
            <a:r>
              <a:rPr lang="ru-RU" altLang="en-US" dirty="0" err="1">
                <a:solidFill>
                  <a:schemeClr val="tx1"/>
                </a:solidFill>
              </a:rPr>
              <a:t>що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несемо</a:t>
            </a:r>
            <a:r>
              <a:rPr lang="ru-RU" altLang="en-US" dirty="0">
                <a:solidFill>
                  <a:schemeClr val="tx1"/>
                </a:solidFill>
              </a:rPr>
              <a:t> </a:t>
            </a:r>
            <a:r>
              <a:rPr lang="ru-RU" altLang="en-US" dirty="0" err="1">
                <a:solidFill>
                  <a:schemeClr val="tx1"/>
                </a:solidFill>
              </a:rPr>
              <a:t>відповідальність</a:t>
            </a:r>
            <a:r>
              <a:rPr lang="ru-RU" altLang="en-US" dirty="0">
                <a:solidFill>
                  <a:schemeClr val="tx1"/>
                </a:solidFill>
              </a:rPr>
              <a:t> перед </a:t>
            </a:r>
            <a:r>
              <a:rPr lang="ru-RU" altLang="en-US" dirty="0" err="1">
                <a:solidFill>
                  <a:schemeClr val="tx1"/>
                </a:solidFill>
              </a:rPr>
              <a:t>суспільством</a:t>
            </a:r>
            <a:r>
              <a:rPr lang="ru-RU" alt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716" y="4131577"/>
            <a:ext cx="1468553" cy="22276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63715"/>
          </a:xfrm>
          <a:prstGeom prst="rect">
            <a:avLst/>
          </a:prstGeom>
        </p:spPr>
      </p:pic>
      <p:pic>
        <p:nvPicPr>
          <p:cNvPr id="4" name="Изображение 3" descr="vz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200400"/>
            <a:ext cx="2075815" cy="329184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989648" y="578486"/>
            <a:ext cx="4645034" cy="658238"/>
          </a:xfrm>
          <a:prstGeom prst="wedgeRectCallout">
            <a:avLst>
              <a:gd name="adj1" fmla="val -48365"/>
              <a:gd name="adj2" fmla="val 352776"/>
            </a:avLst>
          </a:prstGeom>
          <a:solidFill>
            <a:srgbClr val="BDD7E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Але </a:t>
            </a:r>
            <a:r>
              <a:rPr lang="ru-RU" altLang="en-US" dirty="0" err="1"/>
              <a:t>якщо</a:t>
            </a:r>
            <a:r>
              <a:rPr lang="ru-RU" altLang="en-US" dirty="0"/>
              <a:t> у нас </a:t>
            </a:r>
            <a:r>
              <a:rPr lang="ru-RU" altLang="en-US" dirty="0" err="1"/>
              <a:t>немає</a:t>
            </a:r>
            <a:r>
              <a:rPr lang="ru-RU" altLang="en-US" dirty="0"/>
              <a:t> </a:t>
            </a:r>
            <a:r>
              <a:rPr lang="ru-RU" altLang="en-US" dirty="0" err="1"/>
              <a:t>власних</a:t>
            </a:r>
            <a:r>
              <a:rPr lang="ru-RU" altLang="en-US" dirty="0"/>
              <a:t> </a:t>
            </a:r>
            <a:r>
              <a:rPr lang="ru-RU" altLang="en-US" dirty="0" err="1"/>
              <a:t>коштів</a:t>
            </a:r>
            <a:r>
              <a:rPr lang="ru-RU" altLang="en-US" dirty="0"/>
              <a:t> для </a:t>
            </a:r>
            <a:r>
              <a:rPr lang="ru-RU" altLang="en-US" dirty="0" err="1"/>
              <a:t>бізнесу</a:t>
            </a:r>
            <a:r>
              <a:rPr lang="ru-RU" altLang="en-US" dirty="0"/>
              <a:t>, до кого </a:t>
            </a:r>
            <a:r>
              <a:rPr lang="ru-RU" altLang="en-US" dirty="0" err="1"/>
              <a:t>звернутися</a:t>
            </a:r>
            <a:r>
              <a:rPr lang="ru-RU" altLang="en-US" dirty="0"/>
              <a:t>???</a:t>
            </a:r>
          </a:p>
        </p:txBody>
      </p:sp>
      <p:sp>
        <p:nvSpPr>
          <p:cNvPr id="2" name="Прямоугольная выноска 7">
            <a:extLst>
              <a:ext uri="{FF2B5EF4-FFF2-40B4-BE49-F238E27FC236}">
                <a16:creationId xmlns:a16="http://schemas.microsoft.com/office/drawing/2014/main" id="{72855AFF-7472-D2B4-A666-D6FA7114D922}"/>
              </a:ext>
            </a:extLst>
          </p:cNvPr>
          <p:cNvSpPr/>
          <p:nvPr/>
        </p:nvSpPr>
        <p:spPr>
          <a:xfrm>
            <a:off x="6870357" y="437516"/>
            <a:ext cx="4868562" cy="2006650"/>
          </a:xfrm>
          <a:prstGeom prst="wedgeRectCallout">
            <a:avLst>
              <a:gd name="adj1" fmla="val 27967"/>
              <a:gd name="adj2" fmla="val 91671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err="1">
                <a:solidFill>
                  <a:schemeClr val="bg1"/>
                </a:solidFill>
              </a:rPr>
              <a:t>Наші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комунікації</a:t>
            </a:r>
            <a:r>
              <a:rPr lang="ru-RU" altLang="en-US" dirty="0">
                <a:solidFill>
                  <a:schemeClr val="bg1"/>
                </a:solidFill>
              </a:rPr>
              <a:t> у </a:t>
            </a:r>
            <a:r>
              <a:rPr lang="ru-RU" altLang="en-US" dirty="0" err="1">
                <a:solidFill>
                  <a:schemeClr val="bg1"/>
                </a:solidFill>
              </a:rPr>
              <a:t>суспільстві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обов’язково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будуть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здійснюватися</a:t>
            </a:r>
            <a:r>
              <a:rPr lang="ru-RU" altLang="en-US" dirty="0">
                <a:solidFill>
                  <a:schemeClr val="bg1"/>
                </a:solidFill>
              </a:rPr>
              <a:t> через </a:t>
            </a:r>
            <a:r>
              <a:rPr lang="ru-RU" altLang="en-US" dirty="0" err="1">
                <a:solidFill>
                  <a:schemeClr val="bg1"/>
                </a:solidFill>
              </a:rPr>
              <a:t>посередників</a:t>
            </a:r>
            <a:r>
              <a:rPr lang="ru-RU" altLang="en-US" dirty="0">
                <a:solidFill>
                  <a:schemeClr val="bg1"/>
                </a:solidFill>
              </a:rPr>
              <a:t>,  одними </a:t>
            </a:r>
            <a:r>
              <a:rPr lang="ru-RU" altLang="en-US" dirty="0" err="1">
                <a:solidFill>
                  <a:schemeClr val="bg1"/>
                </a:solidFill>
              </a:rPr>
              <a:t>із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яких</a:t>
            </a:r>
            <a:r>
              <a:rPr lang="ru-RU" altLang="en-US" dirty="0">
                <a:solidFill>
                  <a:schemeClr val="bg1"/>
                </a:solidFill>
              </a:rPr>
              <a:t> є </a:t>
            </a:r>
            <a:r>
              <a:rPr lang="ru-RU" altLang="en-US" b="1" dirty="0">
                <a:solidFill>
                  <a:schemeClr val="bg1"/>
                </a:solidFill>
              </a:rPr>
              <a:t>БАНКИ</a:t>
            </a:r>
            <a:r>
              <a:rPr lang="ru-RU" altLang="en-US" dirty="0">
                <a:solidFill>
                  <a:schemeClr val="bg1"/>
                </a:solidFill>
              </a:rPr>
              <a:t>. В них </a:t>
            </a:r>
            <a:r>
              <a:rPr lang="ru-RU" altLang="en-US" dirty="0" err="1">
                <a:solidFill>
                  <a:schemeClr val="bg1"/>
                </a:solidFill>
              </a:rPr>
              <a:t>зберігатимуться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наші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заощадження</a:t>
            </a:r>
            <a:r>
              <a:rPr lang="ru-RU" altLang="en-US" dirty="0">
                <a:solidFill>
                  <a:schemeClr val="bg1"/>
                </a:solidFill>
              </a:rPr>
              <a:t>, в банку ми </a:t>
            </a:r>
            <a:r>
              <a:rPr lang="ru-RU" altLang="en-US" dirty="0" err="1">
                <a:solidFill>
                  <a:schemeClr val="bg1"/>
                </a:solidFill>
              </a:rPr>
              <a:t>будемо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позичати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кошти</a:t>
            </a:r>
            <a:r>
              <a:rPr lang="ru-RU" altLang="en-US" dirty="0">
                <a:solidFill>
                  <a:schemeClr val="bg1"/>
                </a:solidFill>
              </a:rPr>
              <a:t>, </a:t>
            </a:r>
            <a:r>
              <a:rPr lang="ru-RU" altLang="en-US" dirty="0" err="1">
                <a:solidFill>
                  <a:schemeClr val="bg1"/>
                </a:solidFill>
              </a:rPr>
              <a:t>якщо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їх</a:t>
            </a:r>
            <a:r>
              <a:rPr lang="ru-RU" altLang="en-US" dirty="0">
                <a:solidFill>
                  <a:schemeClr val="bg1"/>
                </a:solidFill>
              </a:rPr>
              <a:t> не </a:t>
            </a:r>
            <a:r>
              <a:rPr lang="ru-RU" altLang="en-US" dirty="0" err="1">
                <a:solidFill>
                  <a:schemeClr val="bg1"/>
                </a:solidFill>
              </a:rPr>
              <a:t>вистачатиме</a:t>
            </a:r>
            <a:r>
              <a:rPr lang="ru-RU" alt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" name="Прямоугольная выноска 6">
            <a:extLst>
              <a:ext uri="{FF2B5EF4-FFF2-40B4-BE49-F238E27FC236}">
                <a16:creationId xmlns:a16="http://schemas.microsoft.com/office/drawing/2014/main" id="{7F59CE79-6F39-BB2C-604B-F9ABD7040488}"/>
              </a:ext>
            </a:extLst>
          </p:cNvPr>
          <p:cNvSpPr/>
          <p:nvPr/>
        </p:nvSpPr>
        <p:spPr>
          <a:xfrm>
            <a:off x="2666365" y="2689542"/>
            <a:ext cx="5106035" cy="1021715"/>
          </a:xfrm>
          <a:prstGeom prst="wedgeRectCallout">
            <a:avLst>
              <a:gd name="adj1" fmla="val -61965"/>
              <a:gd name="adj2" fmla="val 106348"/>
            </a:avLst>
          </a:prstGeom>
          <a:solidFill>
            <a:srgbClr val="BDD7E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А  як </a:t>
            </a:r>
            <a:r>
              <a:rPr lang="ru-RU" altLang="en-US" dirty="0" err="1"/>
              <a:t>вибрати</a:t>
            </a:r>
            <a:r>
              <a:rPr lang="ru-RU" altLang="en-US" dirty="0"/>
              <a:t> </a:t>
            </a:r>
            <a:r>
              <a:rPr lang="ru-RU" altLang="en-US" dirty="0" err="1"/>
              <a:t>надійний</a:t>
            </a:r>
            <a:r>
              <a:rPr lang="ru-RU" altLang="en-US" dirty="0"/>
              <a:t> банк??? Як </a:t>
            </a:r>
            <a:r>
              <a:rPr lang="ru-RU" altLang="en-US" dirty="0" err="1"/>
              <a:t>працювати</a:t>
            </a:r>
            <a:r>
              <a:rPr lang="ru-RU" altLang="en-US" dirty="0"/>
              <a:t> з банком для </a:t>
            </a:r>
            <a:r>
              <a:rPr lang="ru-RU" altLang="en-US" dirty="0" err="1"/>
              <a:t>пришвидшення</a:t>
            </a:r>
            <a:r>
              <a:rPr lang="ru-RU" altLang="en-US" dirty="0"/>
              <a:t> </a:t>
            </a:r>
            <a:r>
              <a:rPr lang="ru-RU" altLang="en-US" dirty="0" err="1"/>
              <a:t>платежів</a:t>
            </a:r>
            <a:r>
              <a:rPr lang="ru-RU" altLang="en-US" dirty="0"/>
              <a:t>???</a:t>
            </a:r>
          </a:p>
        </p:txBody>
      </p:sp>
      <p:sp>
        <p:nvSpPr>
          <p:cNvPr id="12" name="Прямоугольная выноска 7">
            <a:extLst>
              <a:ext uri="{FF2B5EF4-FFF2-40B4-BE49-F238E27FC236}">
                <a16:creationId xmlns:a16="http://schemas.microsoft.com/office/drawing/2014/main" id="{724D8BF7-1C33-57FD-5598-52A8BD25263D}"/>
              </a:ext>
            </a:extLst>
          </p:cNvPr>
          <p:cNvSpPr/>
          <p:nvPr/>
        </p:nvSpPr>
        <p:spPr>
          <a:xfrm>
            <a:off x="5634681" y="3979921"/>
            <a:ext cx="3514210" cy="1641356"/>
          </a:xfrm>
          <a:prstGeom prst="wedgeRectCallout">
            <a:avLst>
              <a:gd name="adj1" fmla="val 66546"/>
              <a:gd name="adj2" fmla="val 1766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При </a:t>
            </a:r>
            <a:r>
              <a:rPr lang="ru-RU" altLang="en-US" dirty="0" err="1">
                <a:solidFill>
                  <a:schemeClr val="bg1"/>
                </a:solidFill>
              </a:rPr>
              <a:t>виборі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обслуговуючого</a:t>
            </a:r>
            <a:r>
              <a:rPr lang="ru-RU" altLang="en-US" dirty="0">
                <a:solidFill>
                  <a:schemeClr val="bg1"/>
                </a:solidFill>
              </a:rPr>
              <a:t> банку </a:t>
            </a:r>
            <a:r>
              <a:rPr lang="ru-RU" altLang="en-US" dirty="0" err="1">
                <a:solidFill>
                  <a:schemeClr val="bg1"/>
                </a:solidFill>
              </a:rPr>
              <a:t>важливо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оцінити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його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забезпеченість</a:t>
            </a:r>
            <a:r>
              <a:rPr lang="ru-RU" altLang="en-US" dirty="0">
                <a:solidFill>
                  <a:schemeClr val="bg1"/>
                </a:solidFill>
              </a:rPr>
              <a:t> ресурсами та  </a:t>
            </a:r>
            <a:r>
              <a:rPr lang="ru-RU" altLang="en-US" dirty="0" err="1">
                <a:solidFill>
                  <a:schemeClr val="bg1"/>
                </a:solidFill>
              </a:rPr>
              <a:t>ступінь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комунікації</a:t>
            </a:r>
            <a:r>
              <a:rPr lang="ru-RU" altLang="en-US" dirty="0">
                <a:solidFill>
                  <a:schemeClr val="bg1"/>
                </a:solidFill>
              </a:rPr>
              <a:t> з </a:t>
            </a:r>
            <a:r>
              <a:rPr lang="ru-RU" altLang="en-US" dirty="0" err="1">
                <a:solidFill>
                  <a:schemeClr val="bg1"/>
                </a:solidFill>
              </a:rPr>
              <a:t>клієнтами</a:t>
            </a:r>
            <a:r>
              <a:rPr lang="ru-RU" altLang="en-US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07" y="3792881"/>
            <a:ext cx="1890441" cy="24416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45" y="0"/>
            <a:ext cx="12191365" cy="6863715"/>
          </a:xfrm>
          <a:prstGeom prst="rect">
            <a:avLst/>
          </a:prstGeom>
        </p:spPr>
      </p:pic>
      <p:pic>
        <p:nvPicPr>
          <p:cNvPr id="4" name="Изображение 3" descr="vz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200400"/>
            <a:ext cx="2075815" cy="329184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1915409" y="365760"/>
            <a:ext cx="5425440" cy="1737360"/>
          </a:xfrm>
          <a:prstGeom prst="wedgeRectCallout">
            <a:avLst>
              <a:gd name="adj1" fmla="val -53253"/>
              <a:gd name="adj2" fmla="val 125699"/>
            </a:avLst>
          </a:prstGeom>
          <a:solidFill>
            <a:srgbClr val="BDD7E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А </a:t>
            </a:r>
            <a:r>
              <a:rPr lang="ru-RU" altLang="en-US" dirty="0" err="1"/>
              <a:t>якщо</a:t>
            </a:r>
            <a:r>
              <a:rPr lang="ru-RU" altLang="en-US" dirty="0"/>
              <a:t> я хочу </a:t>
            </a:r>
            <a:r>
              <a:rPr lang="ru-RU" altLang="en-US" dirty="0" err="1"/>
              <a:t>жити</a:t>
            </a:r>
            <a:r>
              <a:rPr lang="ru-RU" altLang="en-US" dirty="0"/>
              <a:t> в </a:t>
            </a:r>
            <a:r>
              <a:rPr lang="ru-RU" altLang="en-US" dirty="0" err="1"/>
              <a:t>цивілізованому</a:t>
            </a:r>
            <a:r>
              <a:rPr lang="ru-RU" altLang="en-US" dirty="0"/>
              <a:t> </a:t>
            </a:r>
            <a:r>
              <a:rPr lang="ru-RU" altLang="en-US" dirty="0" err="1"/>
              <a:t>суспільстві</a:t>
            </a:r>
            <a:r>
              <a:rPr lang="ru-RU" altLang="en-US" dirty="0"/>
              <a:t>? </a:t>
            </a:r>
            <a:r>
              <a:rPr lang="ru-RU" altLang="en-US" dirty="0" err="1"/>
              <a:t>Що</a:t>
            </a:r>
            <a:r>
              <a:rPr lang="ru-RU" altLang="en-US" dirty="0"/>
              <a:t> для </a:t>
            </a:r>
            <a:r>
              <a:rPr lang="ru-RU" altLang="en-US" dirty="0" err="1"/>
              <a:t>цього</a:t>
            </a:r>
            <a:r>
              <a:rPr lang="ru-RU" altLang="en-US" dirty="0"/>
              <a:t> </a:t>
            </a:r>
            <a:r>
              <a:rPr lang="ru-RU" altLang="en-US" dirty="0" err="1"/>
              <a:t>потрібно</a:t>
            </a:r>
            <a:r>
              <a:rPr lang="ru-RU" altLang="en-US" dirty="0"/>
              <a:t> </a:t>
            </a:r>
            <a:r>
              <a:rPr lang="ru-RU" altLang="en-US" dirty="0" err="1"/>
              <a:t>робити</a:t>
            </a:r>
            <a:r>
              <a:rPr lang="ru-RU" altLang="en-US" dirty="0"/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75" y="4418360"/>
            <a:ext cx="1727974" cy="1990753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3700835" y="2743199"/>
            <a:ext cx="5668452" cy="2540442"/>
          </a:xfrm>
          <a:prstGeom prst="wedgeRectCallout">
            <a:avLst>
              <a:gd name="adj1" fmla="val 48679"/>
              <a:gd name="adj2" fmla="val 6841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altLang="uk-UA" sz="1800" i="1" dirty="0">
                <a:solidFill>
                  <a:schemeClr val="bg1"/>
                </a:solidFill>
              </a:rPr>
              <a:t>Кожен зобов'язаний сплачувати податки і збори</a:t>
            </a:r>
            <a:br>
              <a:rPr lang="uk-UA" altLang="uk-UA" sz="1800" i="1" dirty="0">
                <a:solidFill>
                  <a:schemeClr val="bg1"/>
                </a:solidFill>
              </a:rPr>
            </a:br>
            <a:r>
              <a:rPr lang="uk-UA" altLang="uk-UA" sz="1800" i="1" dirty="0">
                <a:solidFill>
                  <a:schemeClr val="bg1"/>
                </a:solidFill>
              </a:rPr>
              <a:t>в порядку і розмірах, установлених законом</a:t>
            </a:r>
            <a:r>
              <a:rPr lang="uk-UA" dirty="0">
                <a:solidFill>
                  <a:schemeClr val="bg1"/>
                </a:solidFill>
              </a:rPr>
              <a:t>. Для кожного із нас дуже важливо розуміти, які саме податки сплачуємо ми і уміти їх розрахувати самостійно.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altLang="en-US" dirty="0">
                <a:solidFill>
                  <a:schemeClr val="bg1"/>
                </a:solidFill>
              </a:rPr>
              <a:t>Фізичні особи і бізнес-структури платять різні податки…, але у всіх має бути відповідальність перед державою за їх несплату. </a:t>
            </a:r>
            <a:endParaRPr lang="ru-RU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63715"/>
          </a:xfrm>
          <a:prstGeom prst="rect">
            <a:avLst/>
          </a:prstGeom>
        </p:spPr>
      </p:pic>
      <p:pic>
        <p:nvPicPr>
          <p:cNvPr id="4" name="Изображение 3" descr="vz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200400"/>
            <a:ext cx="2075815" cy="329184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2061210" y="1459230"/>
            <a:ext cx="5106035" cy="1021715"/>
          </a:xfrm>
          <a:prstGeom prst="wedgeRectCallout">
            <a:avLst>
              <a:gd name="adj1" fmla="val -53253"/>
              <a:gd name="adj2" fmla="val 125699"/>
            </a:avLst>
          </a:prstGeom>
          <a:solidFill>
            <a:srgbClr val="BDD7E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err="1"/>
              <a:t>Тобто</a:t>
            </a:r>
            <a:r>
              <a:rPr lang="ru-RU" altLang="en-US" dirty="0"/>
              <a:t> </a:t>
            </a:r>
            <a:r>
              <a:rPr lang="ru-RU" altLang="en-US" dirty="0" err="1"/>
              <a:t>усі</a:t>
            </a:r>
            <a:r>
              <a:rPr lang="ru-RU" altLang="en-US" dirty="0"/>
              <a:t> </a:t>
            </a:r>
            <a:r>
              <a:rPr lang="ru-RU" altLang="en-US" dirty="0" err="1"/>
              <a:t>повинні</a:t>
            </a:r>
            <a:r>
              <a:rPr lang="ru-RU" altLang="en-US" dirty="0"/>
              <a:t> бути </a:t>
            </a:r>
            <a:r>
              <a:rPr lang="ru-RU" altLang="en-US" dirty="0" err="1"/>
              <a:t>соціально</a:t>
            </a:r>
            <a:r>
              <a:rPr lang="ru-RU" altLang="en-US" dirty="0"/>
              <a:t> </a:t>
            </a:r>
            <a:r>
              <a:rPr lang="ru-RU" altLang="en-US" dirty="0" err="1"/>
              <a:t>відповідальними</a:t>
            </a:r>
            <a:r>
              <a:rPr lang="ru-RU" altLang="en-US" dirty="0"/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1" y="4131388"/>
            <a:ext cx="1919343" cy="2211224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3346368" y="3200400"/>
            <a:ext cx="5808345" cy="2377440"/>
          </a:xfrm>
          <a:prstGeom prst="wedgeRectCallout">
            <a:avLst>
              <a:gd name="adj1" fmla="val 50590"/>
              <a:gd name="adj2" fmla="val 7104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Коли ми </a:t>
            </a:r>
            <a:r>
              <a:rPr lang="ru-RU" altLang="en-US" dirty="0" err="1">
                <a:solidFill>
                  <a:schemeClr val="bg1"/>
                </a:solidFill>
              </a:rPr>
              <a:t>оберемо</a:t>
            </a:r>
            <a:r>
              <a:rPr lang="ru-RU" altLang="en-US" dirty="0">
                <a:solidFill>
                  <a:schemeClr val="bg1"/>
                </a:solidFill>
              </a:rPr>
              <a:t> для себе ту </a:t>
            </a:r>
            <a:r>
              <a:rPr lang="ru-RU" altLang="en-US" dirty="0" err="1">
                <a:solidFill>
                  <a:schemeClr val="bg1"/>
                </a:solidFill>
              </a:rPr>
              <a:t>чи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іншу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можливість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отримання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матеріальної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вигоди</a:t>
            </a:r>
            <a:r>
              <a:rPr lang="ru-RU" altLang="en-US" dirty="0">
                <a:solidFill>
                  <a:schemeClr val="bg1"/>
                </a:solidFill>
              </a:rPr>
              <a:t> до нас </a:t>
            </a:r>
            <a:r>
              <a:rPr lang="ru-RU" altLang="en-US" dirty="0" err="1">
                <a:solidFill>
                  <a:schemeClr val="bg1"/>
                </a:solidFill>
              </a:rPr>
              <a:t>прийде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усвідомлення</a:t>
            </a:r>
            <a:r>
              <a:rPr lang="ru-RU" altLang="en-US" dirty="0">
                <a:solidFill>
                  <a:schemeClr val="bg1"/>
                </a:solidFill>
              </a:rPr>
              <a:t>, </a:t>
            </a:r>
            <a:r>
              <a:rPr lang="ru-RU" altLang="en-US" dirty="0" err="1">
                <a:solidFill>
                  <a:schemeClr val="bg1"/>
                </a:solidFill>
              </a:rPr>
              <a:t>що</a:t>
            </a:r>
            <a:r>
              <a:rPr lang="ru-RU" altLang="en-US" dirty="0">
                <a:solidFill>
                  <a:schemeClr val="bg1"/>
                </a:solidFill>
              </a:rPr>
              <a:t> ми є </a:t>
            </a:r>
            <a:r>
              <a:rPr lang="ru-RU" altLang="en-US" dirty="0" err="1">
                <a:solidFill>
                  <a:schemeClr val="bg1"/>
                </a:solidFill>
              </a:rPr>
              <a:t>суб’єктами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однієї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системи</a:t>
            </a:r>
            <a:r>
              <a:rPr lang="ru-RU" altLang="en-US" dirty="0">
                <a:solidFill>
                  <a:schemeClr val="bg1"/>
                </a:solidFill>
              </a:rPr>
              <a:t>, яка </a:t>
            </a:r>
            <a:r>
              <a:rPr lang="ru-RU" altLang="en-US" dirty="0" err="1">
                <a:solidFill>
                  <a:schemeClr val="bg1"/>
                </a:solidFill>
              </a:rPr>
              <a:t>функціонує</a:t>
            </a:r>
            <a:r>
              <a:rPr lang="ru-RU" altLang="en-US" dirty="0">
                <a:solidFill>
                  <a:schemeClr val="bg1"/>
                </a:solidFill>
              </a:rPr>
              <a:t> у </a:t>
            </a:r>
            <a:r>
              <a:rPr lang="ru-RU" altLang="en-US" dirty="0" err="1">
                <a:solidFill>
                  <a:schemeClr val="bg1"/>
                </a:solidFill>
              </a:rPr>
              <a:t>кожній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державі</a:t>
            </a:r>
            <a:r>
              <a:rPr lang="ru-RU" altLang="en-US" dirty="0">
                <a:solidFill>
                  <a:schemeClr val="bg1"/>
                </a:solidFill>
              </a:rPr>
              <a:t> – ПОДАТКОВОЇ СИСТЕМИ. </a:t>
            </a:r>
            <a:r>
              <a:rPr lang="ru-RU" altLang="en-US" dirty="0" err="1">
                <a:solidFill>
                  <a:schemeClr val="bg1"/>
                </a:solidFill>
              </a:rPr>
              <a:t>Саме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завдяки</a:t>
            </a:r>
            <a:r>
              <a:rPr lang="ru-RU" altLang="en-US" dirty="0">
                <a:solidFill>
                  <a:schemeClr val="bg1"/>
                </a:solidFill>
              </a:rPr>
              <a:t> тому, як </a:t>
            </a:r>
            <a:r>
              <a:rPr lang="ru-RU" altLang="en-US" dirty="0" err="1">
                <a:solidFill>
                  <a:schemeClr val="bg1"/>
                </a:solidFill>
              </a:rPr>
              <a:t>суб’єкти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наповнюють</a:t>
            </a:r>
            <a:r>
              <a:rPr lang="ru-RU" altLang="en-US" dirty="0">
                <a:solidFill>
                  <a:schemeClr val="bg1"/>
                </a:solidFill>
              </a:rPr>
              <a:t> бюджет, буде </a:t>
            </a:r>
            <a:r>
              <a:rPr lang="ru-RU" altLang="en-US" dirty="0" err="1">
                <a:solidFill>
                  <a:schemeClr val="bg1"/>
                </a:solidFill>
              </a:rPr>
              <a:t>залежати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рівень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добробуту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держави</a:t>
            </a:r>
            <a:r>
              <a:rPr lang="ru-RU" altLang="en-US" dirty="0">
                <a:solidFill>
                  <a:schemeClr val="bg1"/>
                </a:solidFill>
              </a:rPr>
              <a:t>. Тому </a:t>
            </a:r>
            <a:r>
              <a:rPr lang="ru-RU" altLang="en-US" dirty="0" err="1">
                <a:solidFill>
                  <a:schemeClr val="bg1"/>
                </a:solidFill>
              </a:rPr>
              <a:t>сплата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податків</a:t>
            </a:r>
            <a:r>
              <a:rPr lang="ru-RU" altLang="en-US" dirty="0">
                <a:solidFill>
                  <a:schemeClr val="bg1"/>
                </a:solidFill>
              </a:rPr>
              <a:t> є </a:t>
            </a:r>
            <a:r>
              <a:rPr lang="ru-RU" altLang="en-US" dirty="0" err="1">
                <a:solidFill>
                  <a:schemeClr val="bg1"/>
                </a:solidFill>
              </a:rPr>
              <a:t>першочерговим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обов’язком</a:t>
            </a:r>
            <a:r>
              <a:rPr lang="ru-RU" altLang="en-US" dirty="0">
                <a:solidFill>
                  <a:schemeClr val="bg1"/>
                </a:solidFill>
              </a:rPr>
              <a:t> кожного </a:t>
            </a:r>
            <a:r>
              <a:rPr lang="ru-RU" altLang="en-US" dirty="0" err="1">
                <a:solidFill>
                  <a:schemeClr val="bg1"/>
                </a:solidFill>
              </a:rPr>
              <a:t>громадянина</a:t>
            </a:r>
            <a:r>
              <a:rPr lang="ru-RU" alt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97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tlGuUYnYg5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63715"/>
          </a:xfrm>
          <a:prstGeom prst="rect">
            <a:avLst/>
          </a:prstGeom>
        </p:spPr>
      </p:pic>
      <p:pic>
        <p:nvPicPr>
          <p:cNvPr id="4" name="Изображение 3" descr="vz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200400"/>
            <a:ext cx="2075815" cy="329184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2106930" y="1672590"/>
            <a:ext cx="3100070" cy="716915"/>
          </a:xfrm>
          <a:prstGeom prst="wedgeRectCallout">
            <a:avLst>
              <a:gd name="adj1" fmla="val -50696"/>
              <a:gd name="adj2" fmla="val 189238"/>
            </a:avLst>
          </a:prstGeom>
          <a:solidFill>
            <a:srgbClr val="BDD7E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А у </a:t>
            </a:r>
            <a:r>
              <a:rPr lang="ru-RU" altLang="en-US" dirty="0" err="1"/>
              <a:t>чому</a:t>
            </a:r>
            <a:r>
              <a:rPr lang="ru-RU" altLang="en-US" dirty="0"/>
              <a:t> </a:t>
            </a:r>
            <a:r>
              <a:rPr lang="ru-RU" altLang="en-US" dirty="0" err="1"/>
              <a:t>полягає</a:t>
            </a:r>
            <a:r>
              <a:rPr lang="ru-RU" altLang="en-US" dirty="0"/>
              <a:t> </a:t>
            </a:r>
            <a:r>
              <a:rPr lang="ru-RU" altLang="en-US" dirty="0" err="1"/>
              <a:t>особливість</a:t>
            </a:r>
            <a:r>
              <a:rPr lang="ru-RU" altLang="en-US" dirty="0"/>
              <a:t> </a:t>
            </a:r>
            <a:r>
              <a:rPr lang="ru-RU" altLang="en-US" dirty="0" err="1"/>
              <a:t>написання</a:t>
            </a:r>
            <a:r>
              <a:rPr lang="ru-RU" altLang="en-US" dirty="0"/>
              <a:t> проекту?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42" y="3947483"/>
            <a:ext cx="1689628" cy="2270438"/>
          </a:xfrm>
          <a:prstGeom prst="rect">
            <a:avLst/>
          </a:prstGeom>
        </p:spPr>
      </p:pic>
      <p:sp>
        <p:nvSpPr>
          <p:cNvPr id="2" name="Прямоугольная выноска 7">
            <a:extLst>
              <a:ext uri="{FF2B5EF4-FFF2-40B4-BE49-F238E27FC236}">
                <a16:creationId xmlns:a16="http://schemas.microsoft.com/office/drawing/2014/main" id="{E1993F8C-3969-BF40-A91F-47794FBC8BC2}"/>
              </a:ext>
            </a:extLst>
          </p:cNvPr>
          <p:cNvSpPr/>
          <p:nvPr/>
        </p:nvSpPr>
        <p:spPr>
          <a:xfrm>
            <a:off x="3977455" y="3426847"/>
            <a:ext cx="5138420" cy="1874520"/>
          </a:xfrm>
          <a:prstGeom prst="wedgeRectCallout">
            <a:avLst>
              <a:gd name="adj1" fmla="val 53769"/>
              <a:gd name="adj2" fmla="val 68868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 err="1">
                <a:solidFill>
                  <a:schemeClr val="bg1"/>
                </a:solidFill>
              </a:rPr>
              <a:t>Дуже</a:t>
            </a:r>
            <a:r>
              <a:rPr lang="ru-RU" altLang="en-US" dirty="0">
                <a:solidFill>
                  <a:schemeClr val="bg1"/>
                </a:solidFill>
              </a:rPr>
              <a:t> часто </a:t>
            </a:r>
            <a:r>
              <a:rPr lang="ru-RU" altLang="en-US" dirty="0" err="1">
                <a:solidFill>
                  <a:schemeClr val="bg1"/>
                </a:solidFill>
              </a:rPr>
              <a:t>наші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бізнес-ідеї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знаходять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фінансову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підтримку</a:t>
            </a:r>
            <a:r>
              <a:rPr lang="ru-RU" altLang="en-US" dirty="0">
                <a:solidFill>
                  <a:schemeClr val="bg1"/>
                </a:solidFill>
              </a:rPr>
              <a:t> у </a:t>
            </a:r>
            <a:r>
              <a:rPr lang="ru-RU" altLang="en-US" dirty="0" err="1">
                <a:solidFill>
                  <a:schemeClr val="bg1"/>
                </a:solidFill>
              </a:rPr>
              <a:t>різних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спонсорів</a:t>
            </a:r>
            <a:r>
              <a:rPr lang="ru-RU" altLang="en-US" dirty="0">
                <a:solidFill>
                  <a:schemeClr val="bg1"/>
                </a:solidFill>
              </a:rPr>
              <a:t>. І ми </a:t>
            </a:r>
            <a:r>
              <a:rPr lang="ru-RU" altLang="en-US" dirty="0" err="1">
                <a:solidFill>
                  <a:schemeClr val="bg1"/>
                </a:solidFill>
              </a:rPr>
              <a:t>зможемо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покращити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свій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добробут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чи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своєї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громади</a:t>
            </a:r>
            <a:r>
              <a:rPr lang="ru-RU" altLang="en-US" dirty="0">
                <a:solidFill>
                  <a:schemeClr val="bg1"/>
                </a:solidFill>
              </a:rPr>
              <a:t> шляхом </a:t>
            </a:r>
            <a:r>
              <a:rPr lang="ru-RU" altLang="en-US" dirty="0" err="1">
                <a:solidFill>
                  <a:schemeClr val="bg1"/>
                </a:solidFill>
              </a:rPr>
              <a:t>провадження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проектної</a:t>
            </a:r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dirty="0" err="1">
                <a:solidFill>
                  <a:schemeClr val="bg1"/>
                </a:solidFill>
              </a:rPr>
              <a:t>діяльності</a:t>
            </a:r>
            <a:r>
              <a:rPr lang="ru-RU" altLang="en-US" dirty="0">
                <a:solidFill>
                  <a:schemeClr val="bg1"/>
                </a:solidFill>
              </a:rPr>
              <a:t> і </a:t>
            </a:r>
            <a:r>
              <a:rPr lang="ru-RU" altLang="en-US" dirty="0" err="1">
                <a:solidFill>
                  <a:schemeClr val="bg1"/>
                </a:solidFill>
              </a:rPr>
              <a:t>участі</a:t>
            </a:r>
            <a:r>
              <a:rPr lang="ru-RU" altLang="en-US" dirty="0">
                <a:solidFill>
                  <a:schemeClr val="bg1"/>
                </a:solidFill>
              </a:rPr>
              <a:t> у </a:t>
            </a:r>
            <a:r>
              <a:rPr lang="ru-RU" altLang="en-US" dirty="0" err="1">
                <a:solidFill>
                  <a:schemeClr val="bg1"/>
                </a:solidFill>
              </a:rPr>
              <a:t>різноманітних</a:t>
            </a:r>
            <a:r>
              <a:rPr lang="ru-RU" altLang="en-US" dirty="0">
                <a:solidFill>
                  <a:schemeClr val="bg1"/>
                </a:solidFill>
              </a:rPr>
              <a:t> грандах.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734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Times New Roman</vt:lpstr>
      <vt:lpstr>Office Theme</vt:lpstr>
      <vt:lpstr>Школа особистої економіки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2023-04-10T18:35:50Z</dcterms:created>
  <dcterms:modified xsi:type="dcterms:W3CDTF">2023-04-25T12:13:27Z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1049-11.2.0.11516</vt:lpwstr>
  </property>
  <property fmtid="{D5CDD505-2E9C-101B-9397-08002B2CF9AE}" pid="3" name="ICV">
    <vt:lpwstr>61D16A044E1A44A28931EF73A2269951</vt:lpwstr>
  </property>
</Properties>
</file>