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0" r:id="rId2"/>
    <p:sldId id="337" r:id="rId3"/>
    <p:sldId id="340" r:id="rId4"/>
    <p:sldId id="364" r:id="rId5"/>
    <p:sldId id="341" r:id="rId6"/>
    <p:sldId id="365" r:id="rId7"/>
    <p:sldId id="358" r:id="rId8"/>
    <p:sldId id="366" r:id="rId9"/>
    <p:sldId id="367" r:id="rId10"/>
    <p:sldId id="368" r:id="rId11"/>
    <p:sldId id="369" r:id="rId12"/>
    <p:sldId id="344" r:id="rId13"/>
    <p:sldId id="363" r:id="rId14"/>
    <p:sldId id="359" r:id="rId15"/>
    <p:sldId id="342" r:id="rId16"/>
    <p:sldId id="3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1232" userDrawn="1">
          <p15:clr>
            <a:srgbClr val="A4A3A4"/>
          </p15:clr>
        </p15:guide>
        <p15:guide id="10" pos="733" userDrawn="1">
          <p15:clr>
            <a:srgbClr val="A4A3A4"/>
          </p15:clr>
        </p15:guide>
        <p15:guide id="14" orient="horz" pos="278" userDrawn="1">
          <p15:clr>
            <a:srgbClr val="A4A3A4"/>
          </p15:clr>
        </p15:guide>
        <p15:guide id="23" pos="7083" userDrawn="1">
          <p15:clr>
            <a:srgbClr val="A4A3A4"/>
          </p15:clr>
        </p15:guide>
        <p15:guide id="45" pos="6992" userDrawn="1">
          <p15:clr>
            <a:srgbClr val="A4A3A4"/>
          </p15:clr>
        </p15:guide>
        <p15:guide id="51" pos="5314" userDrawn="1">
          <p15:clr>
            <a:srgbClr val="A4A3A4"/>
          </p15:clr>
        </p15:guide>
        <p15:guide id="52" orient="horz" pos="2818" userDrawn="1">
          <p15:clr>
            <a:srgbClr val="A4A3A4"/>
          </p15:clr>
        </p15:guide>
        <p15:guide id="54" orient="horz" pos="4247" userDrawn="1">
          <p15:clr>
            <a:srgbClr val="A4A3A4"/>
          </p15:clr>
        </p15:guide>
        <p15:guide id="55" orient="horz" pos="731" userDrawn="1">
          <p15:clr>
            <a:srgbClr val="A4A3A4"/>
          </p15:clr>
        </p15:guide>
        <p15:guide id="56" orient="horz" pos="1003" userDrawn="1">
          <p15:clr>
            <a:srgbClr val="A4A3A4"/>
          </p15:clr>
        </p15:guide>
        <p15:guide id="57" pos="1572" userDrawn="1">
          <p15:clr>
            <a:srgbClr val="A4A3A4"/>
          </p15:clr>
        </p15:guide>
        <p15:guide id="58" orient="horz" pos="3113" userDrawn="1">
          <p15:clr>
            <a:srgbClr val="A4A3A4"/>
          </p15:clr>
        </p15:guide>
        <p15:guide id="59" orient="horz" pos="2137" userDrawn="1">
          <p15:clr>
            <a:srgbClr val="A4A3A4"/>
          </p15:clr>
        </p15:guide>
        <p15:guide id="60" orient="horz" pos="1865" userDrawn="1">
          <p15:clr>
            <a:srgbClr val="A4A3A4"/>
          </p15:clr>
        </p15:guide>
        <p15:guide id="61" pos="1890" userDrawn="1">
          <p15:clr>
            <a:srgbClr val="A4A3A4"/>
          </p15:clr>
        </p15:guide>
        <p15:guide id="62" pos="2389" userDrawn="1">
          <p15:clr>
            <a:srgbClr val="A4A3A4"/>
          </p15:clr>
        </p15:guide>
        <p15:guide id="63" pos="2865" userDrawn="1">
          <p15:clr>
            <a:srgbClr val="A4A3A4"/>
          </p15:clr>
        </p15:guide>
        <p15:guide id="64" pos="3364" userDrawn="1">
          <p15:clr>
            <a:srgbClr val="A4A3A4"/>
          </p15:clr>
        </p15:guide>
        <p15:guide id="65" pos="3840" userDrawn="1">
          <p15:clr>
            <a:srgbClr val="A4A3A4"/>
          </p15:clr>
        </p15:guide>
        <p15:guide id="66" pos="4339" userDrawn="1">
          <p15:clr>
            <a:srgbClr val="A4A3A4"/>
          </p15:clr>
        </p15:guide>
        <p15:guide id="67" pos="4815" userDrawn="1">
          <p15:clr>
            <a:srgbClr val="A4A3A4"/>
          </p15:clr>
        </p15:guide>
        <p15:guide id="68" pos="5790" userDrawn="1">
          <p15:clr>
            <a:srgbClr val="A4A3A4"/>
          </p15:clr>
        </p15:guide>
        <p15:guide id="69" pos="6289" userDrawn="1">
          <p15:clr>
            <a:srgbClr val="A4A3A4"/>
          </p15:clr>
        </p15:guide>
        <p15:guide id="70" pos="1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B"/>
    <a:srgbClr val="003167"/>
    <a:srgbClr val="E6E7E8"/>
    <a:srgbClr val="D0D5EC"/>
    <a:srgbClr val="6CD5EC"/>
    <a:srgbClr val="B40E80"/>
    <a:srgbClr val="00ADEF"/>
    <a:srgbClr val="5B9BD5"/>
    <a:srgbClr val="76767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7" autoAdjust="0"/>
    <p:restoredTop sz="74087" autoAdjust="0"/>
  </p:normalViewPr>
  <p:slideViewPr>
    <p:cSldViewPr snapToGrid="0">
      <p:cViewPr varScale="1">
        <p:scale>
          <a:sx n="63" d="100"/>
          <a:sy n="63" d="100"/>
        </p:scale>
        <p:origin x="1644" y="72"/>
      </p:cViewPr>
      <p:guideLst>
        <p:guide orient="horz" pos="459"/>
        <p:guide pos="1232"/>
        <p:guide pos="733"/>
        <p:guide orient="horz" pos="278"/>
        <p:guide pos="7083"/>
        <p:guide pos="6992"/>
        <p:guide pos="5314"/>
        <p:guide orient="horz" pos="2818"/>
        <p:guide orient="horz" pos="4247"/>
        <p:guide orient="horz" pos="731"/>
        <p:guide orient="horz" pos="1003"/>
        <p:guide pos="1572"/>
        <p:guide orient="horz" pos="3113"/>
        <p:guide orient="horz" pos="2137"/>
        <p:guide orient="horz" pos="1865"/>
        <p:guide pos="1890"/>
        <p:guide pos="2389"/>
        <p:guide pos="2865"/>
        <p:guide pos="3364"/>
        <p:guide pos="3840"/>
        <p:guide pos="4339"/>
        <p:guide pos="4815"/>
        <p:guide pos="5790"/>
        <p:guide pos="6289"/>
        <p:guide pos="1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B2507-6B71-4CF4-B3E0-8C2A8D697DE3}" type="datetimeFigureOut">
              <a:rPr lang="en-US" smtClean="0"/>
              <a:t>11/25/2020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E4F18-6BD2-459B-A870-A4176495B6A2}" type="slidenum">
              <a:rPr lang="en-US" smtClean="0"/>
              <a:t>‹#›</a:t>
            </a:fld>
            <a:endParaRPr lang="en-US"/>
          </a:p>
        </p:txBody>
      </p:sp>
    </p:spTree>
    <p:extLst>
      <p:ext uri="{BB962C8B-B14F-4D97-AF65-F5344CB8AC3E}">
        <p14:creationId xmlns:p14="http://schemas.microsoft.com/office/powerpoint/2010/main" val="310888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Кавер</a:t>
            </a:r>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1</a:t>
            </a:fld>
            <a:endParaRPr lang="en-US"/>
          </a:p>
        </p:txBody>
      </p:sp>
    </p:spTree>
    <p:extLst>
      <p:ext uri="{BB962C8B-B14F-4D97-AF65-F5344CB8AC3E}">
        <p14:creationId xmlns:p14="http://schemas.microsoft.com/office/powerpoint/2010/main" val="68396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10</a:t>
            </a:fld>
            <a:endParaRPr lang="en-US"/>
          </a:p>
        </p:txBody>
      </p:sp>
    </p:spTree>
    <p:extLst>
      <p:ext uri="{BB962C8B-B14F-4D97-AF65-F5344CB8AC3E}">
        <p14:creationId xmlns:p14="http://schemas.microsoft.com/office/powerpoint/2010/main" val="305187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itchFamily="34" charset="0"/>
                <a:ea typeface="+mn-ea"/>
                <a:cs typeface="+mn-cs"/>
              </a:rPr>
              <a:t>While the SMM is not an expert organization on GBV, the mission is mandated to support the respect for human rights and monitor the security environment. Based on conversations with regional police heads and Departments of Social Protection, Departments of Family, Youth and Sports and Departments of Public Health, as well as NGOs and individual interlocutors, the Mission has a repository of qualitative and anecdotal observations that provide a picture of the conflict’s impact on the prevalence and types of GBV occurring in communities across Ukraine. In keeping with its parameters, the Mission can make referral information available to interlocutors in need of assistance, based on information from the GBV sub-cluster, though it does not provide services as an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itchFamily="34" charset="0"/>
                <a:ea typeface="+mn-ea"/>
                <a:cs typeface="+mn-cs"/>
              </a:rPr>
              <a:t>A new internal referral mechanism</a:t>
            </a:r>
            <a:r>
              <a:rPr lang="en-GB" sz="1200" kern="1200" baseline="0" dirty="0" smtClean="0">
                <a:solidFill>
                  <a:schemeClr val="tx1"/>
                </a:solidFill>
                <a:effectLst/>
                <a:latin typeface="Arial" pitchFamily="34" charset="0"/>
                <a:ea typeface="+mn-ea"/>
                <a:cs typeface="+mn-cs"/>
              </a:rPr>
              <a:t> has been approved by the CM in 2020. In accordance with the new guidelines, new referral focal points are established in each monitoring team. They are in charge of referring alleged cases of human rights violation (included GBV / SGBV cases) to mandated organizations. Depending on the type of violations, cases are referred to OHCHR, UNFPA, UNHCR or IOM.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itchFamily="34" charset="0"/>
                <a:ea typeface="+mn-ea"/>
                <a:cs typeface="+mn-cs"/>
              </a:rPr>
              <a:t>UNFPA-led GBV Sub Cluster establishes mechanisms for inter-agency and cross-sectoral coordination and operationalization of GBV-related interventions, promoting effective data and information collection, sharing and analysis. SMM attends the GBV Sub-Cluster meetings in Kyiv, Kramatorsk, </a:t>
            </a:r>
            <a:r>
              <a:rPr lang="en-GB" sz="1200" kern="1200" dirty="0" err="1" smtClean="0">
                <a:solidFill>
                  <a:schemeClr val="tx1"/>
                </a:solidFill>
                <a:effectLst/>
                <a:latin typeface="Arial" pitchFamily="34" charset="0"/>
                <a:ea typeface="+mn-ea"/>
                <a:cs typeface="+mn-cs"/>
              </a:rPr>
              <a:t>Sievierodonetsk</a:t>
            </a:r>
            <a:r>
              <a:rPr lang="en-GB" sz="1200" kern="1200" dirty="0" smtClean="0">
                <a:solidFill>
                  <a:schemeClr val="tx1"/>
                </a:solidFill>
                <a:effectLst/>
                <a:latin typeface="Arial" pitchFamily="34" charset="0"/>
                <a:ea typeface="+mn-ea"/>
                <a:cs typeface="+mn-cs"/>
              </a:rPr>
              <a:t> and </a:t>
            </a:r>
            <a:r>
              <a:rPr lang="en-GB" sz="1200" kern="1200" dirty="0" err="1" smtClean="0">
                <a:solidFill>
                  <a:schemeClr val="tx1"/>
                </a:solidFill>
                <a:effectLst/>
                <a:latin typeface="Arial" pitchFamily="34" charset="0"/>
                <a:ea typeface="+mn-ea"/>
                <a:cs typeface="+mn-cs"/>
              </a:rPr>
              <a:t>Kharkiv</a:t>
            </a:r>
            <a:r>
              <a:rPr lang="en-GB" sz="1200" kern="1200" dirty="0" smtClean="0">
                <a:solidFill>
                  <a:schemeClr val="tx1"/>
                </a:solidFill>
                <a:effectLst/>
                <a:latin typeface="Arial"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11</a:t>
            </a:fld>
            <a:endParaRPr lang="en-US"/>
          </a:p>
        </p:txBody>
      </p:sp>
    </p:spTree>
    <p:extLst>
      <p:ext uri="{BB962C8B-B14F-4D97-AF65-F5344CB8AC3E}">
        <p14:creationId xmlns:p14="http://schemas.microsoft.com/office/powerpoint/2010/main" val="423766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kern="1200" dirty="0" smtClean="0">
                <a:solidFill>
                  <a:schemeClr val="tx1"/>
                </a:solidFill>
                <a:effectLst/>
                <a:latin typeface="+mn-lt"/>
                <a:ea typeface="+mn-ea"/>
                <a:cs typeface="+mn-cs"/>
              </a:rPr>
              <a:t>Еще один важный</a:t>
            </a:r>
            <a:r>
              <a:rPr lang="ru-RU" sz="1200" kern="1200" baseline="0" dirty="0" smtClean="0">
                <a:solidFill>
                  <a:schemeClr val="tx1"/>
                </a:solidFill>
                <a:effectLst/>
                <a:latin typeface="+mn-lt"/>
                <a:ea typeface="+mn-ea"/>
                <a:cs typeface="+mn-cs"/>
              </a:rPr>
              <a:t> аспект, выплывающий </a:t>
            </a:r>
            <a:r>
              <a:rPr lang="ru-RU" sz="1200" kern="1200" dirty="0" smtClean="0">
                <a:solidFill>
                  <a:schemeClr val="tx1"/>
                </a:solidFill>
                <a:effectLst/>
                <a:latin typeface="+mn-lt"/>
                <a:ea typeface="+mn-ea"/>
                <a:cs typeface="+mn-cs"/>
              </a:rPr>
              <a:t>из Резолюции 1325, –</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женщины играют важнейшую роль в процессе построения мира. Участие женщин увеличивает вероятность того, что мирное соглашение будет в силе не менее двух лет, на 20% и на 35%  вероятность того, что мирное соглашение будет в силе 15 лет</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(Глобальное исследование).</a:t>
            </a:r>
          </a:p>
          <a:p>
            <a:pPr lvl="0"/>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Анализ 40 мирных процессов после окончания Холодной войны показал, что в тех случаях, когда женщины имели возможность существенно влиять на переговорный процесс, вероятность того, что соглашение будет заключено, значительно увеличивалась по</a:t>
            </a:r>
            <a:r>
              <a:rPr lang="ru-RU" sz="1200" kern="1200" baseline="0" dirty="0" smtClean="0">
                <a:solidFill>
                  <a:schemeClr val="tx1"/>
                </a:solidFill>
                <a:effectLst/>
                <a:latin typeface="+mn-lt"/>
                <a:ea typeface="+mn-ea"/>
                <a:cs typeface="+mn-cs"/>
              </a:rPr>
              <a:t> сравнению </a:t>
            </a:r>
            <a:r>
              <a:rPr lang="ru-RU" sz="1200" kern="1200" dirty="0" smtClean="0">
                <a:solidFill>
                  <a:schemeClr val="tx1"/>
                </a:solidFill>
                <a:effectLst/>
                <a:latin typeface="+mn-lt"/>
                <a:ea typeface="+mn-ea"/>
                <a:cs typeface="+mn-cs"/>
              </a:rPr>
              <a:t>со случаями, когда женские группы несущественно влияли на такие процессы или вообще не имели никакого влияния. В случаях существенного влияния женщин соглашение заключалось почти всегда (Глобальное исследование).</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FE4F18-6BD2-459B-A870-A4176495B6A2}" type="slidenum">
              <a:rPr lang="en-US" smtClean="0"/>
              <a:t>12</a:t>
            </a:fld>
            <a:endParaRPr lang="en-US"/>
          </a:p>
        </p:txBody>
      </p:sp>
    </p:spTree>
    <p:extLst>
      <p:ext uri="{BB962C8B-B14F-4D97-AF65-F5344CB8AC3E}">
        <p14:creationId xmlns:p14="http://schemas.microsoft.com/office/powerpoint/2010/main" val="300366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baseline="0" dirty="0" smtClean="0">
                <a:solidFill>
                  <a:schemeClr val="accent6">
                    <a:lumMod val="75000"/>
                  </a:schemeClr>
                </a:solidFill>
              </a:rPr>
              <a:t>Небольшое видео, иллюстрирующее роль наблюдательниц и опыт женщин в условиях конфликта</a:t>
            </a: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solidFill>
                <a:schemeClr val="accent6">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US" dirty="0" smtClean="0"/>
          </a:p>
        </p:txBody>
      </p:sp>
      <p:sp>
        <p:nvSpPr>
          <p:cNvPr id="4" name="Slide Number Placeholder 3"/>
          <p:cNvSpPr>
            <a:spLocks noGrp="1"/>
          </p:cNvSpPr>
          <p:nvPr>
            <p:ph type="sldNum" sz="quarter" idx="10"/>
          </p:nvPr>
        </p:nvSpPr>
        <p:spPr/>
        <p:txBody>
          <a:bodyPr/>
          <a:lstStyle/>
          <a:p>
            <a:fld id="{41FE4F18-6BD2-459B-A870-A4176495B6A2}" type="slidenum">
              <a:rPr lang="en-US" smtClean="0"/>
              <a:t>13</a:t>
            </a:fld>
            <a:endParaRPr lang="en-US"/>
          </a:p>
        </p:txBody>
      </p:sp>
    </p:spTree>
    <p:extLst>
      <p:ext uri="{BB962C8B-B14F-4D97-AF65-F5344CB8AC3E}">
        <p14:creationId xmlns:p14="http://schemas.microsoft.com/office/powerpoint/2010/main" val="3439647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1325 – это резолюция, при создании которой учитывался жизненный опыт женщин и девушек, а также их реальные истории и опыт.</a:t>
            </a:r>
          </a:p>
          <a:p>
            <a:r>
              <a:rPr lang="ru-RU" dirty="0" smtClean="0"/>
              <a:t>По этой причине мы хотим завершить нашу презентацию несколькими историями женщин, которые живут и работают вдоль линии соприкосновения; эти истории были освещены в недавней публикации СММ «Женщины на линии соприкосновения».</a:t>
            </a:r>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14</a:t>
            </a:fld>
            <a:endParaRPr lang="en-US"/>
          </a:p>
        </p:txBody>
      </p:sp>
    </p:spTree>
    <p:extLst>
      <p:ext uri="{BB962C8B-B14F-4D97-AF65-F5344CB8AC3E}">
        <p14:creationId xmlns:p14="http://schemas.microsoft.com/office/powerpoint/2010/main" val="3041232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15</a:t>
            </a:fld>
            <a:endParaRPr lang="en-US"/>
          </a:p>
        </p:txBody>
      </p:sp>
    </p:spTree>
    <p:extLst>
      <p:ext uri="{BB962C8B-B14F-4D97-AF65-F5344CB8AC3E}">
        <p14:creationId xmlns:p14="http://schemas.microsoft.com/office/powerpoint/2010/main" val="121105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16</a:t>
            </a:fld>
            <a:endParaRPr lang="en-US"/>
          </a:p>
        </p:txBody>
      </p:sp>
    </p:spTree>
    <p:extLst>
      <p:ext uri="{BB962C8B-B14F-4D97-AF65-F5344CB8AC3E}">
        <p14:creationId xmlns:p14="http://schemas.microsoft.com/office/powerpoint/2010/main" val="282809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Знакомство с докладчиками</a:t>
            </a:r>
          </a:p>
          <a:p>
            <a:r>
              <a:rPr lang="ru-RU" dirty="0" smtClean="0"/>
              <a:t>Кто они и какова их роль в СММ,</a:t>
            </a:r>
          </a:p>
          <a:p>
            <a:r>
              <a:rPr lang="ru-RU" dirty="0" smtClean="0"/>
              <a:t>Для координаторов по гендерным вопросам (КГВ): я один (одна) из 15 КГВ, работающих в СММ по всей Украине. Мы одновременно являемся наблюдателями Миссии</a:t>
            </a:r>
            <a:r>
              <a:rPr lang="ru-RU" baseline="0" dirty="0" smtClean="0"/>
              <a:t> со </a:t>
            </a:r>
            <a:r>
              <a:rPr lang="ru-RU" dirty="0" smtClean="0"/>
              <a:t>специальной подготовкой,</a:t>
            </a:r>
            <a:r>
              <a:rPr lang="ru-RU" baseline="0" dirty="0" smtClean="0"/>
              <a:t> </a:t>
            </a:r>
            <a:r>
              <a:rPr lang="ru-RU" dirty="0" smtClean="0"/>
              <a:t>которым поручено инструктировать наши команды по вопросам включения гендерной перспективы во все виды нашей деятельности,</a:t>
            </a:r>
            <a:r>
              <a:rPr lang="ru-RU" baseline="0" dirty="0" smtClean="0"/>
              <a:t> т.е. следует всегда </a:t>
            </a:r>
            <a:r>
              <a:rPr lang="ru-RU" dirty="0" smtClean="0"/>
              <a:t>помнить, что женщины/девушки/мужчины и мальчики имеют разные потребности, и учитывать это в своей работе.</a:t>
            </a:r>
            <a:endParaRPr lang="en-US" dirty="0" smtClean="0"/>
          </a:p>
        </p:txBody>
      </p:sp>
      <p:sp>
        <p:nvSpPr>
          <p:cNvPr id="4" name="Slide Number Placeholder 3"/>
          <p:cNvSpPr>
            <a:spLocks noGrp="1"/>
          </p:cNvSpPr>
          <p:nvPr>
            <p:ph type="sldNum" sz="quarter" idx="10"/>
          </p:nvPr>
        </p:nvSpPr>
        <p:spPr/>
        <p:txBody>
          <a:bodyPr/>
          <a:lstStyle/>
          <a:p>
            <a:fld id="{41FE4F18-6BD2-459B-A870-A4176495B6A2}" type="slidenum">
              <a:rPr lang="en-US" smtClean="0"/>
              <a:t>2</a:t>
            </a:fld>
            <a:endParaRPr lang="en-US"/>
          </a:p>
        </p:txBody>
      </p:sp>
    </p:spTree>
    <p:extLst>
      <p:ext uri="{BB962C8B-B14F-4D97-AF65-F5344CB8AC3E}">
        <p14:creationId xmlns:p14="http://schemas.microsoft.com/office/powerpoint/2010/main" val="24617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Кратко</a:t>
            </a:r>
            <a:r>
              <a:rPr lang="ru-RU" baseline="0" dirty="0" smtClean="0"/>
              <a:t> об СММ и ее мандате с акцентом на том, что мандатом, среди прочего, предусмотрено</a:t>
            </a:r>
            <a:r>
              <a:rPr lang="en-US" baseline="0" dirty="0" smtClean="0"/>
              <a:t>:</a:t>
            </a:r>
          </a:p>
          <a:p>
            <a:pPr marL="628650" lvl="1" indent="-171450">
              <a:buFont typeface="Arial" panose="020B0604020202020204" pitchFamily="34" charset="0"/>
              <a:buChar char="•"/>
            </a:pPr>
            <a:r>
              <a:rPr lang="ru-RU" sz="1200" dirty="0" smtClean="0">
                <a:solidFill>
                  <a:srgbClr val="003167"/>
                </a:solidFill>
                <a:latin typeface="Noto Sans Glagolitic" panose="020B0502040504020204" pitchFamily="34" charset="0"/>
                <a:ea typeface="Noto Sans Glagolitic" panose="020B0502040504020204" pitchFamily="34" charset="0"/>
              </a:rPr>
              <a:t>осуществлять мониторинг и докладывать об особых потребностях женщин и девушек в вопросах безопасности в зоне деятельности Миссии;</a:t>
            </a:r>
          </a:p>
          <a:p>
            <a:pPr marL="628650" lvl="1" indent="-171450">
              <a:buFont typeface="Arial" panose="020B0604020202020204" pitchFamily="34" charset="0"/>
              <a:buChar char="•"/>
            </a:pPr>
            <a:r>
              <a:rPr lang="ru-RU" sz="1200" dirty="0" smtClean="0">
                <a:solidFill>
                  <a:srgbClr val="003167"/>
                </a:solidFill>
                <a:latin typeface="Noto Sans Glagolitic" panose="020B0502040504020204" pitchFamily="34" charset="0"/>
                <a:ea typeface="Noto Sans Glagolitic" panose="020B0502040504020204" pitchFamily="34" charset="0"/>
              </a:rPr>
              <a:t>осуществлять мониторинг и докладывать об участии женщин в местных, областных и общегосударственных миротворческих инициативах.</a:t>
            </a:r>
            <a:endParaRPr lang="en-GB" sz="1200" dirty="0" smtClean="0">
              <a:solidFill>
                <a:srgbClr val="003167"/>
              </a:solidFill>
              <a:latin typeface="Noto Sans Glagolitic" panose="020B0502040504020204" pitchFamily="34" charset="0"/>
              <a:ea typeface="Noto Sans Glagolitic" panose="020B0502040504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3</a:t>
            </a:fld>
            <a:endParaRPr lang="en-US"/>
          </a:p>
        </p:txBody>
      </p:sp>
    </p:spTree>
    <p:extLst>
      <p:ext uri="{BB962C8B-B14F-4D97-AF65-F5344CB8AC3E}">
        <p14:creationId xmlns:p14="http://schemas.microsoft.com/office/powerpoint/2010/main" val="331060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Резолюция признает, что такие понятия как мир, конфликт и безопасность, имеют гендерное измерение; что</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женщины могут и, собственно, уже вносят</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важный вклад в развитие мира и безопасности; а также, что конфликт и отсутствие безопасной среды по-разному влияют на женщин и девушек, мужчин и мальчиков.</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 прошествии двадцати лет большинство обязательств, которые были сформулированы в 2000 году, до сих пор не были воплощены в жизнь.</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4</a:t>
            </a:fld>
            <a:endParaRPr lang="en-US"/>
          </a:p>
        </p:txBody>
      </p:sp>
    </p:spTree>
    <p:extLst>
      <p:ext uri="{BB962C8B-B14F-4D97-AF65-F5344CB8AC3E}">
        <p14:creationId xmlns:p14="http://schemas.microsoft.com/office/powerpoint/2010/main" val="65009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Признавать, что мир и безопасность имеют гендерное измерение, значит признавать то, что женщины, мужчины, мальчики и девочки по-разному переживают конфликт и его последствия</a:t>
            </a:r>
          </a:p>
          <a:p>
            <a:r>
              <a:rPr lang="ru-RU" dirty="0" smtClean="0"/>
              <a:t>На самом деле это значит .... (см. примеры из наблюдений СММ).</a:t>
            </a:r>
          </a:p>
          <a:p>
            <a:r>
              <a:rPr lang="ru-RU" dirty="0" smtClean="0"/>
              <a:t>Попросить участников поделиться своими собственными наблюдениями и опытом...</a:t>
            </a:r>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5</a:t>
            </a:fld>
            <a:endParaRPr lang="en-US"/>
          </a:p>
        </p:txBody>
      </p:sp>
    </p:spTree>
    <p:extLst>
      <p:ext uri="{BB962C8B-B14F-4D97-AF65-F5344CB8AC3E}">
        <p14:creationId xmlns:p14="http://schemas.microsoft.com/office/powerpoint/2010/main" val="385156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mn-cs"/>
              </a:rPr>
              <a:t>Several factors can increase the prevalence of domestic violence in situations of armed conflict, including the proliferation of weapons and small arms, the breakdown of law enforcement agencies, the dissolution of community ties, the polarization of gender roles, increased levels of unemployment and alcohol abuse, higher prevalence of PTSD and anxiety disorders, etc.</a:t>
            </a:r>
            <a:endParaRPr lang="en-GB" sz="1200" kern="1200" dirty="0" smtClean="0">
              <a:solidFill>
                <a:schemeClr val="tx1"/>
              </a:solidFill>
              <a:effectLst/>
              <a:latin typeface="Arial" pitchFamily="34" charset="0"/>
              <a:ea typeface="+mn-ea"/>
              <a:cs typeface="+mn-cs"/>
            </a:endParaRPr>
          </a:p>
          <a:p>
            <a:endParaRPr lang="en-US" dirty="0" smtClean="0"/>
          </a:p>
          <a:p>
            <a:r>
              <a:rPr lang="en-US" dirty="0" smtClean="0"/>
              <a:t>Link to SMM observations on IDP in the 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E4F18-6BD2-459B-A870-A4176495B6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42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err="1" smtClean="0"/>
              <a:t>Полная</a:t>
            </a:r>
            <a:r>
              <a:rPr lang="uk-UA" dirty="0" smtClean="0"/>
              <a:t> </a:t>
            </a:r>
            <a:r>
              <a:rPr lang="uk-UA" dirty="0" err="1" smtClean="0"/>
              <a:t>версия</a:t>
            </a:r>
            <a:r>
              <a:rPr lang="uk-UA" dirty="0" smtClean="0"/>
              <a:t> </a:t>
            </a:r>
            <a:r>
              <a:rPr lang="uk-UA" dirty="0" err="1" smtClean="0"/>
              <a:t>истории</a:t>
            </a:r>
            <a:r>
              <a:rPr lang="en-US" dirty="0" smtClean="0"/>
              <a:t>:</a:t>
            </a:r>
            <a:r>
              <a:rPr lang="en-US" baseline="0" dirty="0" smtClean="0"/>
              <a:t>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ru-RU" sz="1200" i="1" dirty="0" smtClean="0"/>
              <a:t>Весной 2018 года СММ провела индивидуальные опросы 16 женщин среды внутренне перемещенных лиц, проживающих в четырех разных центрах компактного проживания, которые расположены в неподконтрольных правительству районах Донецкой области. Шесть из опрошенных женщин знали хотя бы одну жертву домашнего насилия в своем центре. В большинстве случаев жертвой была женщина. Высокие уровни злоупотребления алкоголем среди ВПЛ, в частности среди безработных мужчин и женщин, определены как основные причины такого насилия</a:t>
            </a:r>
            <a:r>
              <a:rPr lang="en-GB" sz="1200" i="1" dirty="0" smtClean="0"/>
              <a:t>. </a:t>
            </a:r>
            <a:r>
              <a:rPr lang="ru-RU" sz="1200" i="1" dirty="0" smtClean="0"/>
              <a:t>Одна женщина отметила, что боится оставлять своих самых маленьких детей одних, и поэтому не может трудоустроиться. Еще одна женщина рассказала, что с тех пор, как на ее этаже подрались трое пьяных мужчин, она боится за своих двух дочерей-подростков и предпочитает не выпускать их из своей комнаты</a:t>
            </a:r>
            <a:r>
              <a:rPr lang="en-GB" sz="1200" i="1" dirty="0" smtClean="0"/>
              <a:t>. </a:t>
            </a:r>
            <a:r>
              <a:rPr lang="ru-RU" sz="1200" i="1" dirty="0" smtClean="0"/>
              <a:t>Все опрошенные женщины сказали, что они не могут выехать из этой среды, поскольку у них нет ни денег, ни работы.</a:t>
            </a:r>
            <a:endParaRPr lang="en-GB" sz="1200" i="1"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i="1" dirty="0" smtClean="0"/>
          </a:p>
          <a:p>
            <a:endParaRPr lang="en-GB" dirty="0"/>
          </a:p>
        </p:txBody>
      </p:sp>
      <p:sp>
        <p:nvSpPr>
          <p:cNvPr id="4" name="Slide Number Placeholder 3"/>
          <p:cNvSpPr>
            <a:spLocks noGrp="1"/>
          </p:cNvSpPr>
          <p:nvPr>
            <p:ph type="sldNum" sz="quarter" idx="10"/>
          </p:nvPr>
        </p:nvSpPr>
        <p:spPr/>
        <p:txBody>
          <a:bodyPr/>
          <a:lstStyle/>
          <a:p>
            <a:fld id="{CAFE5E13-70C6-41F2-80A4-519CF35DD903}"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106220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HelveticaNeueLT Pro 45 Lt"/>
              </a:rPr>
              <a:t>More general data on GBV in Ukraine, source : OSCE led survey on VAW (2019)</a:t>
            </a:r>
            <a:br>
              <a:rPr lang="en-US" sz="1200" b="0" i="0" u="none" strike="noStrike" baseline="0" dirty="0" smtClean="0">
                <a:solidFill>
                  <a:srgbClr val="000000"/>
                </a:solidFill>
                <a:latin typeface="HelveticaNeueLT Pro 45 Lt"/>
              </a:rPr>
            </a:br>
            <a:r>
              <a:rPr lang="en-US" sz="1200" b="0" i="0" u="none" strike="noStrike" baseline="0" dirty="0" smtClean="0">
                <a:solidFill>
                  <a:srgbClr val="000000"/>
                </a:solidFill>
                <a:latin typeface="HelveticaNeueLT Pro 45 Lt"/>
              </a:rPr>
              <a:t>The study was implemented in </a:t>
            </a:r>
            <a:r>
              <a:rPr lang="en-US" sz="1200" b="1" i="0" u="none" strike="noStrike" baseline="0" dirty="0" smtClean="0">
                <a:solidFill>
                  <a:srgbClr val="000000"/>
                </a:solidFill>
                <a:latin typeface="HelveticaNeueLT Pro 45 Lt"/>
              </a:rPr>
              <a:t>spring/summer 2018</a:t>
            </a:r>
            <a:r>
              <a:rPr lang="en-US" sz="1200" b="0" i="0" u="none" strike="noStrike" baseline="0" dirty="0" smtClean="0">
                <a:solidFill>
                  <a:srgbClr val="000000"/>
                </a:solidFill>
                <a:latin typeface="HelveticaNeueLT Pro 45 Lt"/>
              </a:rPr>
              <a:t>. A survey’s representative sample is </a:t>
            </a:r>
            <a:r>
              <a:rPr lang="en-US" sz="1200" b="1" i="0" u="none" strike="noStrike" baseline="0" dirty="0" smtClean="0">
                <a:solidFill>
                  <a:srgbClr val="000000"/>
                </a:solidFill>
                <a:latin typeface="HelveticaNeueLT Pro 45 Lt"/>
              </a:rPr>
              <a:t>2,048</a:t>
            </a:r>
            <a:r>
              <a:rPr lang="en-US" sz="1200" b="0" i="0" u="none" strike="noStrike" baseline="0" dirty="0" smtClean="0">
                <a:solidFill>
                  <a:srgbClr val="000000"/>
                </a:solidFill>
                <a:latin typeface="HelveticaNeueLT Pro 45 Lt"/>
              </a:rPr>
              <a:t> women aged 18-74 living in Ukraine to establish the prevalence and consequences of violence using a multistage, stratified, random probability sample design. This includes a </a:t>
            </a:r>
            <a:r>
              <a:rPr lang="en-US" sz="1200" b="1" i="0" u="none" strike="noStrike" baseline="0" dirty="0" smtClean="0">
                <a:solidFill>
                  <a:srgbClr val="000000"/>
                </a:solidFill>
                <a:latin typeface="HelveticaNeueLT Pro 45 Lt"/>
              </a:rPr>
              <a:t>booster sample of 298 women </a:t>
            </a:r>
            <a:r>
              <a:rPr lang="en-US" sz="1200" b="0" i="0" u="none" strike="noStrike" baseline="0" dirty="0" smtClean="0">
                <a:solidFill>
                  <a:srgbClr val="000000"/>
                </a:solidFill>
                <a:latin typeface="HelveticaNeueLT Pro 45 Lt"/>
              </a:rPr>
              <a:t>living in the government-controlled areas of the Donetsk and Luhansk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latin typeface="HelveticaNeueLT Pro 45 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HelveticaNeueLT Pro 45 Lt"/>
              </a:rPr>
              <a:t>(note to presenters – you can also use this data to run a mini quiz during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8</a:t>
            </a:fld>
            <a:endParaRPr lang="en-US"/>
          </a:p>
        </p:txBody>
      </p:sp>
    </p:spTree>
    <p:extLst>
      <p:ext uri="{BB962C8B-B14F-4D97-AF65-F5344CB8AC3E}">
        <p14:creationId xmlns:p14="http://schemas.microsoft.com/office/powerpoint/2010/main" val="580146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Access to</a:t>
            </a:r>
            <a:r>
              <a:rPr lang="en-US" baseline="0" dirty="0" smtClean="0"/>
              <a:t> shelters was sometimes impossible because of lack of transports, need to perform PCR test in advance, shelter not meeting COVID 19 requirements and having to close up, closure of EECPs</a:t>
            </a:r>
            <a:endParaRPr lang="en-US" dirty="0"/>
          </a:p>
        </p:txBody>
      </p:sp>
      <p:sp>
        <p:nvSpPr>
          <p:cNvPr id="4" name="Slide Number Placeholder 3"/>
          <p:cNvSpPr>
            <a:spLocks noGrp="1"/>
          </p:cNvSpPr>
          <p:nvPr>
            <p:ph type="sldNum" sz="quarter" idx="10"/>
          </p:nvPr>
        </p:nvSpPr>
        <p:spPr/>
        <p:txBody>
          <a:bodyPr/>
          <a:lstStyle/>
          <a:p>
            <a:fld id="{41FE4F18-6BD2-459B-A870-A4176495B6A2}" type="slidenum">
              <a:rPr lang="en-US" smtClean="0"/>
              <a:t>9</a:t>
            </a:fld>
            <a:endParaRPr lang="en-US"/>
          </a:p>
        </p:txBody>
      </p:sp>
    </p:spTree>
    <p:extLst>
      <p:ext uri="{BB962C8B-B14F-4D97-AF65-F5344CB8AC3E}">
        <p14:creationId xmlns:p14="http://schemas.microsoft.com/office/powerpoint/2010/main" val="5870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6D497E-8FC5-45C6-82F5-CE6BEEA205B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415385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D497E-8FC5-45C6-82F5-CE6BEEA205B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286476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D497E-8FC5-45C6-82F5-CE6BEEA205B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71888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8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D497E-8FC5-45C6-82F5-CE6BEEA205B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374798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6D497E-8FC5-45C6-82F5-CE6BEEA205BF}"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426817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6D497E-8FC5-45C6-82F5-CE6BEEA205BF}"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136065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6D497E-8FC5-45C6-82F5-CE6BEEA205BF}"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281848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6D497E-8FC5-45C6-82F5-CE6BEEA205BF}"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114768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D497E-8FC5-45C6-82F5-CE6BEEA205BF}"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179198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6D497E-8FC5-45C6-82F5-CE6BEEA205BF}"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251340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6D497E-8FC5-45C6-82F5-CE6BEEA205BF}"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92124-5869-44A0-99AA-A37D8696F356}" type="slidenum">
              <a:rPr lang="en-US" smtClean="0"/>
              <a:t>‹#›</a:t>
            </a:fld>
            <a:endParaRPr lang="en-US"/>
          </a:p>
        </p:txBody>
      </p:sp>
    </p:spTree>
    <p:extLst>
      <p:ext uri="{BB962C8B-B14F-4D97-AF65-F5344CB8AC3E}">
        <p14:creationId xmlns:p14="http://schemas.microsoft.com/office/powerpoint/2010/main" val="269183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D497E-8FC5-45C6-82F5-CE6BEEA205BF}" type="datetimeFigureOut">
              <a:rPr lang="en-US" smtClean="0"/>
              <a:t>11/25/2020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92124-5869-44A0-99AA-A37D8696F356}" type="slidenum">
              <a:rPr lang="en-US" smtClean="0"/>
              <a:t>‹#›</a:t>
            </a:fld>
            <a:endParaRPr lang="en-US"/>
          </a:p>
        </p:txBody>
      </p:sp>
    </p:spTree>
    <p:extLst>
      <p:ext uri="{BB962C8B-B14F-4D97-AF65-F5344CB8AC3E}">
        <p14:creationId xmlns:p14="http://schemas.microsoft.com/office/powerpoint/2010/main" val="32381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кутник 17"/>
          <p:cNvSpPr/>
          <p:nvPr/>
        </p:nvSpPr>
        <p:spPr>
          <a:xfrm>
            <a:off x="659691" y="4777272"/>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 name="Picture 3"/>
          <p:cNvPicPr>
            <a:picLocks noChangeAspect="1"/>
          </p:cNvPicPr>
          <p:nvPr/>
        </p:nvPicPr>
        <p:blipFill rotWithShape="1">
          <a:blip r:embed="rId3">
            <a:clrChange>
              <a:clrFrom>
                <a:srgbClr val="000000"/>
              </a:clrFrom>
              <a:clrTo>
                <a:srgbClr val="000000">
                  <a:alpha val="0"/>
                </a:srgbClr>
              </a:clrTo>
            </a:clrChange>
          </a:blip>
          <a:srcRect r="1507" b="4357"/>
          <a:stretch/>
        </p:blipFill>
        <p:spPr>
          <a:xfrm rot="20547444">
            <a:off x="8555422" y="437434"/>
            <a:ext cx="3148832" cy="2220777"/>
          </a:xfrm>
          <a:prstGeom prst="rect">
            <a:avLst/>
          </a:prstGeom>
          <a:ln>
            <a:noFill/>
          </a:ln>
        </p:spPr>
      </p:pic>
      <p:pic>
        <p:nvPicPr>
          <p:cNvPr id="16" name="Picture 15">
            <a:extLst>
              <a:ext uri="{FF2B5EF4-FFF2-40B4-BE49-F238E27FC236}">
                <a16:creationId xmlns:a16="http://schemas.microsoft.com/office/drawing/2014/main" id="{DE78DFFA-F7F0-2C43-9EF6-8CD1A65D5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1556" y="2089368"/>
            <a:ext cx="4650536" cy="348790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549457" y="3501890"/>
            <a:ext cx="5855341" cy="1189524"/>
          </a:xfrm>
        </p:spPr>
        <p:txBody>
          <a:bodyPr>
            <a:noAutofit/>
          </a:bodyPr>
          <a:lstStyle/>
          <a:p>
            <a:pPr algn="l"/>
            <a:r>
              <a:rPr lang="ru-RU" sz="5400" b="1" dirty="0" smtClean="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Резолюция </a:t>
            </a:r>
            <a:r>
              <a:rPr lang="en-US" sz="5400" b="1" dirty="0" smtClean="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1325 </a:t>
            </a:r>
            <a:r>
              <a:rPr lang="en-US" sz="5400" b="1"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 20 </a:t>
            </a:r>
            <a:r>
              <a:rPr lang="ru-RU" sz="5400" b="1"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лет </a:t>
            </a:r>
            <a:r>
              <a:rPr lang="ru-RU" sz="5400" b="1" dirty="0" smtClean="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спустя</a:t>
            </a:r>
            <a:r>
              <a:rPr lang="ru-RU" sz="3600" b="1" dirty="0" smtClean="0">
                <a:solidFill>
                  <a:srgbClr val="003167"/>
                </a:solidFill>
                <a:latin typeface="Noto Sans" panose="020B0502040504020204" pitchFamily="34" charset="0"/>
                <a:ea typeface="Noto Sans" panose="020B0502040504020204" pitchFamily="34" charset="0"/>
                <a:cs typeface="Noto Sans" panose="020B0502040504020204" pitchFamily="34" charset="0"/>
              </a:rPr>
              <a:t/>
            </a:r>
            <a:br>
              <a:rPr lang="ru-RU" sz="3600" b="1" dirty="0" smtClean="0">
                <a:solidFill>
                  <a:srgbClr val="003167"/>
                </a:solidFill>
                <a:latin typeface="Noto Sans" panose="020B0502040504020204" pitchFamily="34" charset="0"/>
                <a:ea typeface="Noto Sans" panose="020B0502040504020204" pitchFamily="34" charset="0"/>
                <a:cs typeface="Noto Sans" panose="020B0502040504020204" pitchFamily="34" charset="0"/>
              </a:rPr>
            </a:br>
            <a:r>
              <a:rPr lang="ru-RU" sz="3200" b="1" i="1" dirty="0" smtClean="0">
                <a:solidFill>
                  <a:srgbClr val="003167"/>
                </a:solidFill>
                <a:latin typeface="Noto Sans" panose="020B0502040504020204" pitchFamily="34" charset="0"/>
                <a:ea typeface="Noto Sans" panose="020B0502040504020204" pitchFamily="34" charset="0"/>
                <a:cs typeface="Noto Sans" panose="020B0502040504020204" pitchFamily="34" charset="0"/>
              </a:rPr>
              <a:t>Почему это все еще актуально и важно для нас</a:t>
            </a:r>
            <a:r>
              <a:rPr lang="en-US" sz="3200" b="1" i="1" dirty="0" smtClean="0">
                <a:solidFill>
                  <a:srgbClr val="003167"/>
                </a:solidFill>
                <a:latin typeface="Noto Sans" panose="020B0502040504020204" pitchFamily="34" charset="0"/>
                <a:ea typeface="Noto Sans" panose="020B0502040504020204" pitchFamily="34" charset="0"/>
                <a:cs typeface="Noto Sans" panose="020B0502040504020204" pitchFamily="34" charset="0"/>
              </a:rPr>
              <a:t>?</a:t>
            </a:r>
            <a:endParaRPr lang="en-US" sz="3200" b="1" i="1" dirty="0">
              <a:solidFill>
                <a:srgbClr val="003167"/>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6" name="Picture 5"/>
          <p:cNvPicPr>
            <a:picLocks noChangeAspect="1"/>
          </p:cNvPicPr>
          <p:nvPr/>
        </p:nvPicPr>
        <p:blipFill>
          <a:blip r:embed="rId5">
            <a:clrChange>
              <a:clrFrom>
                <a:srgbClr val="000000"/>
              </a:clrFrom>
              <a:clrTo>
                <a:srgbClr val="000000">
                  <a:alpha val="0"/>
                </a:srgbClr>
              </a:clrTo>
            </a:clrChange>
          </a:blip>
          <a:stretch>
            <a:fillRect/>
          </a:stretch>
        </p:blipFill>
        <p:spPr>
          <a:xfrm>
            <a:off x="8226187" y="3721889"/>
            <a:ext cx="3965813" cy="3169060"/>
          </a:xfrm>
          <a:prstGeom prst="rect">
            <a:avLst/>
          </a:prstGeom>
        </p:spPr>
      </p:pic>
      <p:pic>
        <p:nvPicPr>
          <p:cNvPr id="8" name="Picture 7" descr="LOGO_OSCE_SMM_RU_LOGOTYPE_RGB"/>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691" y="897609"/>
            <a:ext cx="5351365" cy="51427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38975">
            <a:off x="4566453" y="4972804"/>
            <a:ext cx="2614845" cy="1540354"/>
          </a:xfrm>
          <a:prstGeom prst="rect">
            <a:avLst/>
          </a:prstGeom>
        </p:spPr>
      </p:pic>
    </p:spTree>
    <p:extLst>
      <p:ext uri="{BB962C8B-B14F-4D97-AF65-F5344CB8AC3E}">
        <p14:creationId xmlns:p14="http://schemas.microsoft.com/office/powerpoint/2010/main" val="1174960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2"/>
          <p:cNvSpPr/>
          <p:nvPr/>
        </p:nvSpPr>
        <p:spPr>
          <a:xfrm>
            <a:off x="9933738" y="1630763"/>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290" y="568517"/>
            <a:ext cx="5646967" cy="1902241"/>
          </a:xfrm>
          <a:prstGeom prst="rect">
            <a:avLst/>
          </a:prstGeom>
        </p:spPr>
      </p:pic>
      <p:sp>
        <p:nvSpPr>
          <p:cNvPr id="2" name="Title 1"/>
          <p:cNvSpPr>
            <a:spLocks noGrp="1"/>
          </p:cNvSpPr>
          <p:nvPr>
            <p:ph type="title"/>
          </p:nvPr>
        </p:nvSpPr>
        <p:spPr>
          <a:xfrm>
            <a:off x="525163" y="194074"/>
            <a:ext cx="10515600" cy="1325563"/>
          </a:xfrm>
        </p:spPr>
        <p:txBody>
          <a:bodyPr>
            <a:noAutofit/>
          </a:bodyPr>
          <a:lstStyle/>
          <a:p>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Насилие </a:t>
            </a:r>
            <a:r>
              <a:rPr lang="ru-RU"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rPr>
              <a:t>по гендерному признаку в</a:t>
            </a:r>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a:t>
            </a:r>
            <a:endParaRPr lang="en-US"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endParaRPr>
          </a:p>
        </p:txBody>
      </p:sp>
      <p:sp>
        <p:nvSpPr>
          <p:cNvPr id="4" name="Content Placeholder 3"/>
          <p:cNvSpPr>
            <a:spLocks noGrp="1"/>
          </p:cNvSpPr>
          <p:nvPr>
            <p:ph idx="1"/>
          </p:nvPr>
        </p:nvSpPr>
        <p:spPr>
          <a:xfrm>
            <a:off x="784412" y="1318134"/>
            <a:ext cx="8978900" cy="4506134"/>
          </a:xfrm>
        </p:spPr>
        <p:txBody>
          <a:bodyPr>
            <a:normAutofit/>
          </a:bodyPr>
          <a:lstStyle/>
          <a:p>
            <a:pPr marL="342900" indent="-342900" algn="just"/>
            <a:endParaRPr lang="ru-RU" dirty="0" smtClean="0">
              <a:solidFill>
                <a:srgbClr val="003167"/>
              </a:solidFill>
              <a:latin typeface="Noto Sans Glagolitic" panose="020B0502040504020204" pitchFamily="34" charset="0"/>
              <a:ea typeface="Noto Sans Glagolitic" panose="020B0502040504020204" pitchFamily="34" charset="0"/>
            </a:endParaRPr>
          </a:p>
          <a:p>
            <a:pPr marL="342900" indent="-342900" algn="just"/>
            <a:r>
              <a:rPr lang="ru-RU" dirty="0" smtClean="0">
                <a:solidFill>
                  <a:srgbClr val="003167"/>
                </a:solidFill>
                <a:latin typeface="Noto Sans Glagolitic" panose="020B0502040504020204" pitchFamily="34" charset="0"/>
                <a:ea typeface="Noto Sans Glagolitic" panose="020B0502040504020204" pitchFamily="34" charset="0"/>
              </a:rPr>
              <a:t>Укажите </a:t>
            </a:r>
            <a:r>
              <a:rPr lang="ru-RU" dirty="0">
                <a:solidFill>
                  <a:srgbClr val="003167"/>
                </a:solidFill>
                <a:latin typeface="Noto Sans Glagolitic" panose="020B0502040504020204" pitchFamily="34" charset="0"/>
                <a:ea typeface="Noto Sans Glagolitic" panose="020B0502040504020204" pitchFamily="34" charset="0"/>
              </a:rPr>
              <a:t>информацию и данные </a:t>
            </a:r>
            <a:r>
              <a:rPr lang="ru-RU" dirty="0" smtClean="0">
                <a:solidFill>
                  <a:srgbClr val="003167"/>
                </a:solidFill>
                <a:latin typeface="Noto Sans Glagolitic" panose="020B0502040504020204" pitchFamily="34" charset="0"/>
                <a:ea typeface="Noto Sans Glagolitic" panose="020B0502040504020204" pitchFamily="34" charset="0"/>
              </a:rPr>
              <a:t>местного уровня</a:t>
            </a:r>
            <a:endParaRPr lang="en-US" dirty="0">
              <a:solidFill>
                <a:srgbClr val="003167"/>
              </a:solidFill>
              <a:latin typeface="Noto Sans Glagolitic" panose="020B0502040504020204" pitchFamily="34" charset="0"/>
              <a:ea typeface="Noto Sans Glagolitic" panose="020B0502040504020204" pitchFamily="34" charset="0"/>
            </a:endParaRPr>
          </a:p>
          <a:p>
            <a:pPr marL="342900" indent="-342900" algn="just"/>
            <a:r>
              <a:rPr lang="ru-RU" dirty="0" smtClean="0">
                <a:solidFill>
                  <a:srgbClr val="FF0000"/>
                </a:solidFill>
              </a:rPr>
              <a:t>УБЕДИТЕСЬ, ЧТО УКАЗАННАЯ </a:t>
            </a:r>
            <a:r>
              <a:rPr lang="ru-RU" dirty="0">
                <a:solidFill>
                  <a:srgbClr val="FF0000"/>
                </a:solidFill>
              </a:rPr>
              <a:t>ВАМИ ИНФОРМАЦИЯ ЯВЛЯЕТСЯ ТОЧНОЙ И </a:t>
            </a:r>
            <a:r>
              <a:rPr lang="ru-RU" dirty="0" smtClean="0">
                <a:solidFill>
                  <a:srgbClr val="FF0000"/>
                </a:solidFill>
              </a:rPr>
              <a:t>НЕ ЯВЛЯЕТСЯ ЧУВСТВИТЕЛЬНОЙ. ЕСЛИ ВЫ СОМНЕВАЕТЕСЬ, ПРОКОНСУЛЬТИРУЙТЕСЬ С ОТДЕЛОМ ПО ГЕНДЕРНЫМ ВОПРОСАМ</a:t>
            </a:r>
            <a:endParaRPr lang="en-US" dirty="0">
              <a:solidFill>
                <a:srgbClr val="FF0000"/>
              </a:solidFill>
            </a:endParaRPr>
          </a:p>
          <a:p>
            <a:pPr marL="0" indent="0" algn="just">
              <a:buNone/>
            </a:pPr>
            <a:endParaRPr lang="en-US" dirty="0">
              <a:solidFill>
                <a:srgbClr val="003167"/>
              </a:solidFill>
              <a:latin typeface="Noto Sans Glagolitic" panose="020B0502040504020204" pitchFamily="34" charset="0"/>
              <a:ea typeface="Noto Sans Glagolitic" panose="020B0502040504020204" pitchFamily="34" charset="0"/>
            </a:endParaRPr>
          </a:p>
          <a:p>
            <a:pPr lvl="0"/>
            <a:endParaRPr lang="en-GB" sz="3600" b="1" dirty="0" smtClean="0">
              <a:solidFill>
                <a:srgbClr val="FF0000"/>
              </a:solidFill>
              <a:latin typeface="Noto Sans Glagolitic" panose="020B0502040504020204" pitchFamily="34" charset="0"/>
              <a:ea typeface="Noto Sans Glagolitic" panose="020B0502040504020204" pitchFamily="34" charset="0"/>
            </a:endParaRPr>
          </a:p>
          <a:p>
            <a:pPr lvl="1"/>
            <a:endParaRPr lang="en-GB" dirty="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endParaRPr lang="en-US" dirty="0"/>
          </a:p>
        </p:txBody>
      </p:sp>
      <p:pic>
        <p:nvPicPr>
          <p:cNvPr id="9" name="Picture 8"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261" y="6059606"/>
            <a:ext cx="5351365" cy="514279"/>
          </a:xfrm>
          <a:prstGeom prst="rect">
            <a:avLst/>
          </a:prstGeom>
        </p:spPr>
      </p:pic>
    </p:spTree>
    <p:extLst>
      <p:ext uri="{BB962C8B-B14F-4D97-AF65-F5344CB8AC3E}">
        <p14:creationId xmlns:p14="http://schemas.microsoft.com/office/powerpoint/2010/main" val="114480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2"/>
          <p:cNvSpPr/>
          <p:nvPr/>
        </p:nvSpPr>
        <p:spPr>
          <a:xfrm>
            <a:off x="9933738" y="1630763"/>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290" y="568517"/>
            <a:ext cx="5646967" cy="1902241"/>
          </a:xfrm>
          <a:prstGeom prst="rect">
            <a:avLst/>
          </a:prstGeom>
        </p:spPr>
      </p:pic>
      <p:sp>
        <p:nvSpPr>
          <p:cNvPr id="2" name="Title 1"/>
          <p:cNvSpPr>
            <a:spLocks noGrp="1"/>
          </p:cNvSpPr>
          <p:nvPr>
            <p:ph type="title"/>
          </p:nvPr>
        </p:nvSpPr>
        <p:spPr>
          <a:xfrm>
            <a:off x="525163" y="194074"/>
            <a:ext cx="10515600" cy="1325563"/>
          </a:xfrm>
        </p:spPr>
        <p:txBody>
          <a:bodyPr>
            <a:noAutofit/>
          </a:bodyPr>
          <a:lstStyle/>
          <a:p>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Насилие </a:t>
            </a:r>
            <a:r>
              <a:rPr lang="ru-RU"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rPr>
              <a:t>по гендерному признаку и </a:t>
            </a:r>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СММ</a:t>
            </a:r>
            <a:endParaRPr lang="en-US"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endParaRPr>
          </a:p>
        </p:txBody>
      </p:sp>
      <p:sp>
        <p:nvSpPr>
          <p:cNvPr id="4" name="Content Placeholder 3"/>
          <p:cNvSpPr>
            <a:spLocks noGrp="1"/>
          </p:cNvSpPr>
          <p:nvPr>
            <p:ph idx="1"/>
          </p:nvPr>
        </p:nvSpPr>
        <p:spPr>
          <a:xfrm>
            <a:off x="379141" y="1630763"/>
            <a:ext cx="9467385" cy="4451114"/>
          </a:xfrm>
        </p:spPr>
        <p:txBody>
          <a:bodyPr>
            <a:normAutofit fontScale="92500" lnSpcReduction="10000"/>
          </a:bodyPr>
          <a:lstStyle/>
          <a:p>
            <a:pPr marL="342900" indent="-342900" algn="just"/>
            <a:r>
              <a:rPr lang="ru-RU" sz="2900" dirty="0" smtClean="0">
                <a:solidFill>
                  <a:srgbClr val="003167"/>
                </a:solidFill>
                <a:latin typeface="Noto Sans Glagolitic" panose="020B0502040504020204" pitchFamily="34" charset="0"/>
                <a:ea typeface="Noto Sans Glagolitic" panose="020B0502040504020204" pitchFamily="34" charset="0"/>
              </a:rPr>
              <a:t>Хотя </a:t>
            </a:r>
            <a:r>
              <a:rPr lang="ru-RU" sz="2900" dirty="0">
                <a:solidFill>
                  <a:srgbClr val="003167"/>
                </a:solidFill>
                <a:latin typeface="Noto Sans Glagolitic" panose="020B0502040504020204" pitchFamily="34" charset="0"/>
                <a:ea typeface="Noto Sans Glagolitic" panose="020B0502040504020204" pitchFamily="34" charset="0"/>
              </a:rPr>
              <a:t>СММ не является экспертной организацией </a:t>
            </a:r>
            <a:r>
              <a:rPr lang="ru-RU" sz="2900" dirty="0" smtClean="0">
                <a:solidFill>
                  <a:srgbClr val="003167"/>
                </a:solidFill>
                <a:latin typeface="Noto Sans Glagolitic" panose="020B0502040504020204" pitchFamily="34" charset="0"/>
                <a:ea typeface="Noto Sans Glagolitic" panose="020B0502040504020204" pitchFamily="34" charset="0"/>
              </a:rPr>
              <a:t>в сфере насилия </a:t>
            </a:r>
            <a:r>
              <a:rPr lang="ru-RU" sz="2900" dirty="0">
                <a:solidFill>
                  <a:srgbClr val="003167"/>
                </a:solidFill>
                <a:latin typeface="Noto Sans Glagolitic" panose="020B0502040504020204" pitchFamily="34" charset="0"/>
                <a:ea typeface="Noto Sans Glagolitic" panose="020B0502040504020204" pitchFamily="34" charset="0"/>
              </a:rPr>
              <a:t>по гендерному </a:t>
            </a:r>
            <a:r>
              <a:rPr lang="ru-RU" sz="2900" dirty="0" smtClean="0">
                <a:solidFill>
                  <a:srgbClr val="003167"/>
                </a:solidFill>
                <a:latin typeface="Noto Sans Glagolitic" panose="020B0502040504020204" pitchFamily="34" charset="0"/>
                <a:ea typeface="Noto Sans Glagolitic" panose="020B0502040504020204" pitchFamily="34" charset="0"/>
              </a:rPr>
              <a:t>признаку, </a:t>
            </a:r>
            <a:r>
              <a:rPr lang="ru-RU" sz="2900" dirty="0">
                <a:solidFill>
                  <a:srgbClr val="003167"/>
                </a:solidFill>
                <a:latin typeface="Noto Sans Glagolitic" panose="020B0502040504020204" pitchFamily="34" charset="0"/>
                <a:ea typeface="Noto Sans Glagolitic" panose="020B0502040504020204" pitchFamily="34" charset="0"/>
              </a:rPr>
              <a:t>Миссии поручено содействовать соблюдению </a:t>
            </a:r>
            <a:r>
              <a:rPr lang="ru-RU" sz="2900" dirty="0" smtClean="0">
                <a:solidFill>
                  <a:srgbClr val="003167"/>
                </a:solidFill>
                <a:latin typeface="Noto Sans Glagolitic" panose="020B0502040504020204" pitchFamily="34" charset="0"/>
                <a:ea typeface="Noto Sans Glagolitic" panose="020B0502040504020204" pitchFamily="34" charset="0"/>
              </a:rPr>
              <a:t>прав </a:t>
            </a:r>
            <a:r>
              <a:rPr lang="ru-RU" sz="2900" dirty="0">
                <a:solidFill>
                  <a:srgbClr val="003167"/>
                </a:solidFill>
                <a:latin typeface="Noto Sans Glagolitic" panose="020B0502040504020204" pitchFamily="34" charset="0"/>
                <a:ea typeface="Noto Sans Glagolitic" panose="020B0502040504020204" pitchFamily="34" charset="0"/>
              </a:rPr>
              <a:t>человека и осуществлять мониторинг обстановки с безопасностью.</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indent="-342900" algn="just"/>
            <a:r>
              <a:rPr lang="ru-RU" sz="2900" dirty="0">
                <a:solidFill>
                  <a:srgbClr val="003167"/>
                </a:solidFill>
                <a:latin typeface="Noto Sans Glagolitic" panose="020B0502040504020204" pitchFamily="34" charset="0"/>
                <a:ea typeface="Noto Sans Glagolitic" panose="020B0502040504020204" pitchFamily="34" charset="0"/>
              </a:rPr>
              <a:t>СММ предоставляет </a:t>
            </a:r>
            <a:r>
              <a:rPr lang="ru-RU" sz="2900" dirty="0" smtClean="0">
                <a:solidFill>
                  <a:srgbClr val="003167"/>
                </a:solidFill>
                <a:latin typeface="Noto Sans Glagolitic" panose="020B0502040504020204" pitchFamily="34" charset="0"/>
                <a:ea typeface="Noto Sans Glagolitic" panose="020B0502040504020204" pitchFamily="34" charset="0"/>
              </a:rPr>
              <a:t>собеседникам, </a:t>
            </a:r>
            <a:r>
              <a:rPr lang="ru-RU" sz="2900" dirty="0">
                <a:solidFill>
                  <a:srgbClr val="003167"/>
                </a:solidFill>
                <a:latin typeface="Noto Sans Glagolitic" panose="020B0502040504020204" pitchFamily="34" charset="0"/>
                <a:ea typeface="Noto Sans Glagolitic" panose="020B0502040504020204" pitchFamily="34" charset="0"/>
              </a:rPr>
              <a:t>которые нуждаются в помощи, </a:t>
            </a:r>
            <a:r>
              <a:rPr lang="ru-RU" sz="2900" dirty="0" smtClean="0">
                <a:solidFill>
                  <a:srgbClr val="003167"/>
                </a:solidFill>
                <a:latin typeface="Noto Sans Glagolitic" panose="020B0502040504020204" pitchFamily="34" charset="0"/>
                <a:ea typeface="Noto Sans Glagolitic" panose="020B0502040504020204" pitchFamily="34" charset="0"/>
              </a:rPr>
              <a:t>справочную информацию, основанную на </a:t>
            </a:r>
            <a:r>
              <a:rPr lang="ru-RU" sz="2900" dirty="0">
                <a:solidFill>
                  <a:srgbClr val="003167"/>
                </a:solidFill>
                <a:latin typeface="Noto Sans Glagolitic" panose="020B0502040504020204" pitchFamily="34" charset="0"/>
                <a:ea typeface="Noto Sans Glagolitic" panose="020B0502040504020204" pitchFamily="34" charset="0"/>
              </a:rPr>
              <a:t>данных </a:t>
            </a:r>
            <a:r>
              <a:rPr lang="ru-RU" sz="2900" dirty="0" err="1" smtClean="0">
                <a:solidFill>
                  <a:srgbClr val="003167"/>
                </a:solidFill>
                <a:latin typeface="Noto Sans Glagolitic" panose="020B0502040504020204" pitchFamily="34" charset="0"/>
                <a:ea typeface="Noto Sans Glagolitic" panose="020B0502040504020204" pitchFamily="34" charset="0"/>
              </a:rPr>
              <a:t>суб</a:t>
            </a:r>
            <a:r>
              <a:rPr lang="ru-RU" sz="2900" dirty="0" smtClean="0">
                <a:solidFill>
                  <a:srgbClr val="003167"/>
                </a:solidFill>
                <a:latin typeface="Noto Sans Glagolitic" panose="020B0502040504020204" pitchFamily="34" charset="0"/>
                <a:ea typeface="Noto Sans Glagolitic" panose="020B0502040504020204" pitchFamily="34" charset="0"/>
              </a:rPr>
              <a:t>-кластера </a:t>
            </a:r>
            <a:r>
              <a:rPr lang="ru-RU" sz="2900" dirty="0">
                <a:solidFill>
                  <a:srgbClr val="003167"/>
                </a:solidFill>
                <a:latin typeface="Noto Sans Glagolitic" panose="020B0502040504020204" pitchFamily="34" charset="0"/>
                <a:ea typeface="Noto Sans Glagolitic" panose="020B0502040504020204" pitchFamily="34" charset="0"/>
              </a:rPr>
              <a:t>по вопросам насилия по гендерному </a:t>
            </a:r>
            <a:r>
              <a:rPr lang="ru-RU" sz="2900" dirty="0" smtClean="0">
                <a:solidFill>
                  <a:srgbClr val="003167"/>
                </a:solidFill>
                <a:latin typeface="Noto Sans Glagolitic" panose="020B0502040504020204" pitchFamily="34" charset="0"/>
                <a:ea typeface="Noto Sans Glagolitic" panose="020B0502040504020204" pitchFamily="34" charset="0"/>
              </a:rPr>
              <a:t>признаку, однако </a:t>
            </a:r>
            <a:r>
              <a:rPr lang="ru-RU" sz="2900" dirty="0">
                <a:solidFill>
                  <a:srgbClr val="003167"/>
                </a:solidFill>
                <a:latin typeface="Noto Sans Glagolitic" panose="020B0502040504020204" pitchFamily="34" charset="0"/>
                <a:ea typeface="Noto Sans Glagolitic" panose="020B0502040504020204" pitchFamily="34" charset="0"/>
              </a:rPr>
              <a:t>как организация не предоставляет таких </a:t>
            </a:r>
            <a:r>
              <a:rPr lang="ru-RU" sz="2900" dirty="0" smtClean="0">
                <a:solidFill>
                  <a:srgbClr val="003167"/>
                </a:solidFill>
                <a:latin typeface="Noto Sans Glagolitic" panose="020B0502040504020204" pitchFamily="34" charset="0"/>
                <a:ea typeface="Noto Sans Glagolitic" panose="020B0502040504020204" pitchFamily="34" charset="0"/>
              </a:rPr>
              <a:t>услуг.</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indent="-342900" algn="just"/>
            <a:r>
              <a:rPr lang="ru-RU" sz="2900" dirty="0">
                <a:solidFill>
                  <a:srgbClr val="003167"/>
                </a:solidFill>
                <a:latin typeface="Noto Sans Glagolitic" panose="020B0502040504020204" pitchFamily="34" charset="0"/>
                <a:ea typeface="Noto Sans Glagolitic" panose="020B0502040504020204" pitchFamily="34" charset="0"/>
              </a:rPr>
              <a:t>Миссия также направляет случаи насилия по гендерному признаку </a:t>
            </a:r>
            <a:r>
              <a:rPr lang="ru-RU" sz="2900" dirty="0" smtClean="0">
                <a:solidFill>
                  <a:srgbClr val="003167"/>
                </a:solidFill>
                <a:latin typeface="Noto Sans Glagolitic" panose="020B0502040504020204" pitchFamily="34" charset="0"/>
                <a:ea typeface="Noto Sans Glagolitic" panose="020B0502040504020204" pitchFamily="34" charset="0"/>
              </a:rPr>
              <a:t>в компетентные организации </a:t>
            </a:r>
            <a:r>
              <a:rPr lang="ru-RU" sz="2900" dirty="0">
                <a:solidFill>
                  <a:srgbClr val="003167"/>
                </a:solidFill>
                <a:latin typeface="Noto Sans Glagolitic" panose="020B0502040504020204" pitchFamily="34" charset="0"/>
                <a:ea typeface="Noto Sans Glagolitic" panose="020B0502040504020204" pitchFamily="34" charset="0"/>
              </a:rPr>
              <a:t>(ЮНФПА, УВКПЧ, УВКБ ООН ) для расследования и </a:t>
            </a:r>
            <a:r>
              <a:rPr lang="ru-RU" sz="2900">
                <a:solidFill>
                  <a:srgbClr val="003167"/>
                </a:solidFill>
                <a:latin typeface="Noto Sans Glagolitic" panose="020B0502040504020204" pitchFamily="34" charset="0"/>
                <a:ea typeface="Noto Sans Glagolitic" panose="020B0502040504020204" pitchFamily="34" charset="0"/>
              </a:rPr>
              <a:t>уточнения </a:t>
            </a:r>
            <a:r>
              <a:rPr lang="ru-RU" sz="2900" smtClean="0">
                <a:solidFill>
                  <a:srgbClr val="003167"/>
                </a:solidFill>
                <a:latin typeface="Noto Sans Glagolitic" panose="020B0502040504020204" pitchFamily="34" charset="0"/>
                <a:ea typeface="Noto Sans Glagolitic" panose="020B0502040504020204" pitchFamily="34" charset="0"/>
              </a:rPr>
              <a:t>обстоятельств</a:t>
            </a:r>
            <a:r>
              <a:rPr lang="ru-RU" sz="2900" dirty="0" smtClean="0">
                <a:solidFill>
                  <a:srgbClr val="003167"/>
                </a:solidFill>
                <a:latin typeface="Noto Sans Glagolitic" panose="020B0502040504020204" pitchFamily="34" charset="0"/>
                <a:ea typeface="Noto Sans Glagolitic" panose="020B0502040504020204" pitchFamily="34" charset="0"/>
              </a:rPr>
              <a:t>.</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indent="-342900" algn="just"/>
            <a:endParaRPr lang="en-GB" dirty="0" smtClean="0">
              <a:solidFill>
                <a:srgbClr val="003167"/>
              </a:solidFill>
              <a:latin typeface="Noto Sans Glagolitic" panose="020B0502040504020204" pitchFamily="34" charset="0"/>
              <a:ea typeface="Noto Sans Glagolitic" panose="020B0502040504020204" pitchFamily="34" charset="0"/>
            </a:endParaRPr>
          </a:p>
          <a:p>
            <a:pPr marL="342900" indent="-342900" algn="just"/>
            <a:endParaRPr lang="en-GB" dirty="0">
              <a:solidFill>
                <a:srgbClr val="003167"/>
              </a:solidFill>
              <a:latin typeface="Noto Sans Glagolitic" panose="020B0502040504020204" pitchFamily="34" charset="0"/>
              <a:ea typeface="Noto Sans Glagolitic" panose="020B0502040504020204" pitchFamily="34" charset="0"/>
            </a:endParaRPr>
          </a:p>
          <a:p>
            <a:pPr marL="457200" lvl="1" indent="0">
              <a:buNone/>
            </a:pPr>
            <a:endParaRPr lang="en-GB" dirty="0" smtClean="0">
              <a:solidFill>
                <a:srgbClr val="003167"/>
              </a:solidFill>
              <a:latin typeface="Noto Sans Glagolitic" panose="020B0502040504020204" pitchFamily="34" charset="0"/>
              <a:ea typeface="Noto Sans Glagolitic" panose="020B0502040504020204" pitchFamily="34" charset="0"/>
            </a:endParaRPr>
          </a:p>
        </p:txBody>
      </p:sp>
      <p:pic>
        <p:nvPicPr>
          <p:cNvPr id="9" name="Picture 8"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261" y="6133053"/>
            <a:ext cx="5351365" cy="514279"/>
          </a:xfrm>
          <a:prstGeom prst="rect">
            <a:avLst/>
          </a:prstGeom>
        </p:spPr>
      </p:pic>
    </p:spTree>
    <p:extLst>
      <p:ext uri="{BB962C8B-B14F-4D97-AF65-F5344CB8AC3E}">
        <p14:creationId xmlns:p14="http://schemas.microsoft.com/office/powerpoint/2010/main" val="228975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2"/>
          <p:cNvSpPr/>
          <p:nvPr/>
        </p:nvSpPr>
        <p:spPr>
          <a:xfrm>
            <a:off x="9949687" y="1785434"/>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229" y="729684"/>
            <a:ext cx="5646967" cy="1902241"/>
          </a:xfrm>
          <a:prstGeom prst="rect">
            <a:avLst/>
          </a:prstGeom>
        </p:spPr>
      </p:pic>
      <p:sp>
        <p:nvSpPr>
          <p:cNvPr id="2" name="Title 1"/>
          <p:cNvSpPr>
            <a:spLocks noGrp="1"/>
          </p:cNvSpPr>
          <p:nvPr>
            <p:ph type="title"/>
          </p:nvPr>
        </p:nvSpPr>
        <p:spPr>
          <a:xfrm>
            <a:off x="460626" y="183672"/>
            <a:ext cx="10515600" cy="1325563"/>
          </a:xfrm>
        </p:spPr>
        <p:txBody>
          <a:bodyPr>
            <a:noAutofit/>
          </a:bodyPr>
          <a:lstStyle/>
          <a:p>
            <a:pPr algn="l"/>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Женщины действительно влияют на построение мира</a:t>
            </a:r>
            <a:endParaRPr lang="en-US"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endParaRPr>
          </a:p>
        </p:txBody>
      </p:sp>
      <p:sp>
        <p:nvSpPr>
          <p:cNvPr id="4" name="Content Placeholder 3"/>
          <p:cNvSpPr>
            <a:spLocks noGrp="1"/>
          </p:cNvSpPr>
          <p:nvPr>
            <p:ph idx="1"/>
          </p:nvPr>
        </p:nvSpPr>
        <p:spPr>
          <a:xfrm>
            <a:off x="489118" y="1619276"/>
            <a:ext cx="9182839" cy="4691191"/>
          </a:xfrm>
        </p:spPr>
        <p:txBody>
          <a:bodyPr>
            <a:normAutofit/>
          </a:bodyPr>
          <a:lstStyle/>
          <a:p>
            <a:r>
              <a:rPr lang="ru-RU" b="1" i="1" dirty="0" smtClean="0">
                <a:solidFill>
                  <a:srgbClr val="FF0000"/>
                </a:solidFill>
                <a:latin typeface="Noto Sans Glagolitic" panose="020B0502040504020204" pitchFamily="34" charset="0"/>
                <a:ea typeface="Noto Sans Glagolitic" panose="020B0502040504020204" pitchFamily="34" charset="0"/>
              </a:rPr>
              <a:t>Согласны ли вы с этим утверждением</a:t>
            </a:r>
            <a:r>
              <a:rPr lang="en-GB" b="1" i="1" dirty="0" smtClean="0">
                <a:solidFill>
                  <a:srgbClr val="FF0000"/>
                </a:solidFill>
                <a:latin typeface="Noto Sans Glagolitic" panose="020B0502040504020204" pitchFamily="34" charset="0"/>
                <a:ea typeface="Noto Sans Glagolitic" panose="020B0502040504020204" pitchFamily="34" charset="0"/>
              </a:rPr>
              <a:t>?</a:t>
            </a:r>
          </a:p>
          <a:p>
            <a:r>
              <a:rPr lang="ru-RU" dirty="0" smtClean="0">
                <a:solidFill>
                  <a:srgbClr val="00B050"/>
                </a:solidFill>
                <a:latin typeface="Noto Sans Glagolitic" panose="020B0502040504020204" pitchFamily="34" charset="0"/>
                <a:ea typeface="Noto Sans Glagolitic" panose="020B0502040504020204" pitchFamily="34" charset="0"/>
              </a:rPr>
              <a:t>Присутствие женщин </a:t>
            </a:r>
            <a:r>
              <a:rPr lang="ru-RU" dirty="0">
                <a:solidFill>
                  <a:srgbClr val="003167"/>
                </a:solidFill>
                <a:latin typeface="Noto Sans Glagolitic" panose="020B0502040504020204" pitchFamily="34" charset="0"/>
                <a:ea typeface="Noto Sans Glagolitic" panose="020B0502040504020204" pitchFamily="34" charset="0"/>
              </a:rPr>
              <a:t>содействует заключению </a:t>
            </a:r>
            <a:r>
              <a:rPr lang="ru-RU" dirty="0" smtClean="0">
                <a:solidFill>
                  <a:srgbClr val="003167"/>
                </a:solidFill>
                <a:latin typeface="Noto Sans Glagolitic" panose="020B0502040504020204" pitchFamily="34" charset="0"/>
                <a:ea typeface="Noto Sans Glagolitic" panose="020B0502040504020204" pitchFamily="34" charset="0"/>
              </a:rPr>
              <a:t>длительных </a:t>
            </a:r>
            <a:r>
              <a:rPr lang="ru-RU" dirty="0">
                <a:solidFill>
                  <a:srgbClr val="003167"/>
                </a:solidFill>
                <a:latin typeface="Noto Sans Glagolitic" panose="020B0502040504020204" pitchFamily="34" charset="0"/>
                <a:ea typeface="Noto Sans Glagolitic" panose="020B0502040504020204" pitchFamily="34" charset="0"/>
              </a:rPr>
              <a:t>мирных соглашений</a:t>
            </a:r>
            <a:r>
              <a:rPr lang="en-GB" dirty="0">
                <a:solidFill>
                  <a:srgbClr val="003167"/>
                </a:solidFill>
                <a:latin typeface="Noto Sans Glagolitic" panose="020B0502040504020204" pitchFamily="34" charset="0"/>
                <a:ea typeface="Noto Sans Glagolitic" panose="020B0502040504020204" pitchFamily="34" charset="0"/>
              </a:rPr>
              <a:t>.</a:t>
            </a:r>
          </a:p>
          <a:p>
            <a:r>
              <a:rPr lang="ru-RU" dirty="0" smtClean="0">
                <a:solidFill>
                  <a:srgbClr val="003167"/>
                </a:solidFill>
                <a:latin typeface="Noto Sans Glagolitic" panose="020B0502040504020204" pitchFamily="34" charset="0"/>
                <a:ea typeface="Noto Sans Glagolitic" panose="020B0502040504020204" pitchFamily="34" charset="0"/>
              </a:rPr>
              <a:t>Женщины являются активными инициаторами перемен и миротворцами, однако их усилия часто остаются незамеченными</a:t>
            </a:r>
            <a:r>
              <a:rPr lang="en-GB" dirty="0" smtClean="0">
                <a:solidFill>
                  <a:srgbClr val="003167"/>
                </a:solidFill>
                <a:latin typeface="Noto Sans Glagolitic" panose="020B0502040504020204" pitchFamily="34" charset="0"/>
                <a:ea typeface="Noto Sans Glagolitic" panose="020B0502040504020204" pitchFamily="34" charset="0"/>
              </a:rPr>
              <a:t>.</a:t>
            </a:r>
          </a:p>
          <a:p>
            <a:r>
              <a:rPr lang="ru-RU" dirty="0" smtClean="0">
                <a:solidFill>
                  <a:srgbClr val="003167"/>
                </a:solidFill>
                <a:latin typeface="Noto Sans Glagolitic" panose="020B0502040504020204" pitchFamily="34" charset="0"/>
                <a:ea typeface="Noto Sans Glagolitic" panose="020B0502040504020204" pitchFamily="34" charset="0"/>
              </a:rPr>
              <a:t>Женщины часто играют очень важную роль в защите социального устройства в охваченных конфликтом общинах и в построении культуры мира.</a:t>
            </a:r>
            <a:endParaRPr lang="en-US" dirty="0" smtClean="0">
              <a:solidFill>
                <a:srgbClr val="003167"/>
              </a:solidFill>
              <a:latin typeface="Noto Sans Glagolitic" panose="020B0502040504020204" pitchFamily="34" charset="0"/>
              <a:ea typeface="Noto Sans Glagolitic" panose="020B0502040504020204" pitchFamily="34" charset="0"/>
            </a:endParaRPr>
          </a:p>
        </p:txBody>
      </p:sp>
      <p:pic>
        <p:nvPicPr>
          <p:cNvPr id="10" name="Picture 9"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261" y="6053327"/>
            <a:ext cx="5351365" cy="514279"/>
          </a:xfrm>
          <a:prstGeom prst="rect">
            <a:avLst/>
          </a:prstGeom>
        </p:spPr>
      </p:pic>
    </p:spTree>
    <p:extLst>
      <p:ext uri="{BB962C8B-B14F-4D97-AF65-F5344CB8AC3E}">
        <p14:creationId xmlns:p14="http://schemas.microsoft.com/office/powerpoint/2010/main" val="116745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кутник 2"/>
          <p:cNvSpPr/>
          <p:nvPr/>
        </p:nvSpPr>
        <p:spPr>
          <a:xfrm>
            <a:off x="9817100" y="1787470"/>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Прямокутник 22"/>
          <p:cNvSpPr/>
          <p:nvPr/>
        </p:nvSpPr>
        <p:spPr>
          <a:xfrm>
            <a:off x="2666819" y="1973943"/>
            <a:ext cx="5998209" cy="3135085"/>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Прямокутник 1"/>
          <p:cNvSpPr/>
          <p:nvPr/>
        </p:nvSpPr>
        <p:spPr>
          <a:xfrm>
            <a:off x="430084" y="1537558"/>
            <a:ext cx="10876349" cy="4033243"/>
          </a:xfrm>
          <a:prstGeom prst="rect">
            <a:avLst/>
          </a:prstGeom>
          <a:noFill/>
          <a:ln w="25400">
            <a:solidFill>
              <a:srgbClr val="004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угольник 17"/>
          <p:cNvSpPr/>
          <p:nvPr/>
        </p:nvSpPr>
        <p:spPr>
          <a:xfrm rot="5400000">
            <a:off x="1765913" y="5957094"/>
            <a:ext cx="312737" cy="1489075"/>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l="35637"/>
          <a:stretch/>
        </p:blipFill>
        <p:spPr>
          <a:xfrm>
            <a:off x="352" y="14996"/>
            <a:ext cx="2094556" cy="1096233"/>
          </a:xfrm>
          <a:prstGeom prst="rect">
            <a:avLst/>
          </a:prstGeom>
        </p:spPr>
      </p:pic>
      <p:sp>
        <p:nvSpPr>
          <p:cNvPr id="14" name="Прямокутник 13"/>
          <p:cNvSpPr/>
          <p:nvPr/>
        </p:nvSpPr>
        <p:spPr>
          <a:xfrm>
            <a:off x="0" y="441325"/>
            <a:ext cx="1559859" cy="287338"/>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Content Placeholder 1">
            <a:extLst>
              <a:ext uri="{FF2B5EF4-FFF2-40B4-BE49-F238E27FC236}">
                <a16:creationId xmlns:a16="http://schemas.microsoft.com/office/drawing/2014/main" id="{C0861361-F1C2-CB4B-93E1-858D70A9778A}"/>
              </a:ext>
            </a:extLst>
          </p:cNvPr>
          <p:cNvSpPr txBox="1">
            <a:spLocks/>
          </p:cNvSpPr>
          <p:nvPr/>
        </p:nvSpPr>
        <p:spPr>
          <a:xfrm>
            <a:off x="8506597" y="5989252"/>
            <a:ext cx="2799836" cy="427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en-US" sz="2400" dirty="0">
              <a:solidFill>
                <a:srgbClr val="00437B"/>
              </a:solidFill>
              <a:latin typeface="Noto Sans" panose="020B0502040504020204"/>
            </a:endParaRPr>
          </a:p>
        </p:txBody>
      </p:sp>
      <p:pic>
        <p:nvPicPr>
          <p:cNvPr id="21" name="Рисунок 27">
            <a:extLst>
              <a:ext uri="{FF2B5EF4-FFF2-40B4-BE49-F238E27FC236}">
                <a16:creationId xmlns:a16="http://schemas.microsoft.com/office/drawing/2014/main" id="{0BAA60E0-1E80-794E-828F-E92BA8751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641" y="728663"/>
            <a:ext cx="5646967" cy="1902241"/>
          </a:xfrm>
          <a:prstGeom prst="rect">
            <a:avLst/>
          </a:prstGeom>
        </p:spPr>
      </p:pic>
      <p:sp>
        <p:nvSpPr>
          <p:cNvPr id="15" name="TextBox 14"/>
          <p:cNvSpPr txBox="1"/>
          <p:nvPr/>
        </p:nvSpPr>
        <p:spPr>
          <a:xfrm>
            <a:off x="2934138" y="1973943"/>
            <a:ext cx="5154241" cy="3139321"/>
          </a:xfrm>
          <a:prstGeom prst="rect">
            <a:avLst/>
          </a:prstGeom>
          <a:noFill/>
          <a:ln>
            <a:noFill/>
          </a:ln>
        </p:spPr>
        <p:txBody>
          <a:bodyPr wrap="square" rtlCol="0">
            <a:spAutoFit/>
          </a:bodyPr>
          <a:lstStyle/>
          <a:p>
            <a:pPr algn="ctr"/>
            <a:r>
              <a:rPr lang="ru-RU" sz="6000" dirty="0" smtClean="0">
                <a:solidFill>
                  <a:schemeClr val="bg1"/>
                </a:solidFill>
                <a:latin typeface="Noto Sans" panose="020B0502040504020204" pitchFamily="34" charset="0"/>
                <a:ea typeface="Noto Sans" panose="020B0502040504020204" pitchFamily="34" charset="0"/>
                <a:cs typeface="Noto Sans" panose="020B0502040504020204" pitchFamily="34" charset="0"/>
              </a:rPr>
              <a:t>Роль женщин в условиях конфликта</a:t>
            </a:r>
            <a:endParaRPr lang="en-GB" sz="60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r>
              <a:rPr lang="en-GB" dirty="0" smtClean="0">
                <a:solidFill>
                  <a:schemeClr val="accent2"/>
                </a:solidFill>
              </a:rPr>
              <a:t>https</a:t>
            </a:r>
            <a:r>
              <a:rPr lang="en-GB" dirty="0">
                <a:solidFill>
                  <a:schemeClr val="accent2"/>
                </a:solidFill>
              </a:rPr>
              <a:t>://www.youtube.com/watch?v=X-xzBkQAgTw</a:t>
            </a:r>
            <a:endParaRPr lang="en-GB" sz="6000" dirty="0">
              <a:solidFill>
                <a:schemeClr val="accent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7" name="Picture 16"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0084" y="5739990"/>
            <a:ext cx="5351365" cy="514279"/>
          </a:xfrm>
          <a:prstGeom prst="rect">
            <a:avLst/>
          </a:prstGeom>
        </p:spPr>
      </p:pic>
    </p:spTree>
    <p:extLst>
      <p:ext uri="{BB962C8B-B14F-4D97-AF65-F5344CB8AC3E}">
        <p14:creationId xmlns:p14="http://schemas.microsoft.com/office/powerpoint/2010/main" val="3162838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кутник 2"/>
          <p:cNvSpPr/>
          <p:nvPr/>
        </p:nvSpPr>
        <p:spPr>
          <a:xfrm>
            <a:off x="9817100" y="1787470"/>
            <a:ext cx="1107025" cy="1016245"/>
          </a:xfrm>
          <a:prstGeom prst="rect">
            <a:avLst/>
          </a:prstGeom>
          <a:solidFill>
            <a:srgbClr val="00437B">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901474"/>
            <a:ext cx="5646967" cy="1902241"/>
          </a:xfrm>
          <a:prstGeom prst="rect">
            <a:avLst/>
          </a:prstGeom>
        </p:spPr>
      </p:pic>
      <p:sp>
        <p:nvSpPr>
          <p:cNvPr id="2" name="Title 1"/>
          <p:cNvSpPr>
            <a:spLocks noGrp="1"/>
          </p:cNvSpPr>
          <p:nvPr>
            <p:ph type="ctrTitle"/>
          </p:nvPr>
        </p:nvSpPr>
        <p:spPr>
          <a:xfrm>
            <a:off x="546432" y="1728017"/>
            <a:ext cx="4101768" cy="3748357"/>
          </a:xfrm>
        </p:spPr>
        <p:txBody>
          <a:bodyPr>
            <a:noAutofit/>
          </a:bodyPr>
          <a:lstStyle/>
          <a:p>
            <a:pPr algn="l"/>
            <a:r>
              <a:rPr lang="ru-RU" sz="2200" dirty="0" smtClean="0">
                <a:solidFill>
                  <a:srgbClr val="003167"/>
                </a:solidFill>
                <a:latin typeface="Noto Sans Glagolitic" panose="020B0502040504020204" pitchFamily="34" charset="0"/>
                <a:ea typeface="Noto Sans Glagolitic" panose="020B0502040504020204" pitchFamily="34" charset="0"/>
              </a:rPr>
              <a:t>Захватывающие </a:t>
            </a:r>
            <a:r>
              <a:rPr lang="ru-RU" sz="2200" dirty="0">
                <a:solidFill>
                  <a:srgbClr val="003167"/>
                </a:solidFill>
                <a:latin typeface="Noto Sans Glagolitic" panose="020B0502040504020204" pitchFamily="34" charset="0"/>
                <a:ea typeface="Noto Sans Glagolitic" panose="020B0502040504020204" pitchFamily="34" charset="0"/>
              </a:rPr>
              <a:t>истории </a:t>
            </a:r>
            <a:r>
              <a:rPr lang="ru-RU" sz="2200" b="1" i="1" dirty="0" smtClean="0">
                <a:solidFill>
                  <a:srgbClr val="003167"/>
                </a:solidFill>
                <a:latin typeface="Noto Sans Glagolitic" panose="020B0502040504020204" pitchFamily="34" charset="0"/>
                <a:ea typeface="Noto Sans Glagolitic" panose="020B0502040504020204" pitchFamily="34" charset="0"/>
              </a:rPr>
              <a:t>выдающихся </a:t>
            </a:r>
            <a:r>
              <a:rPr lang="ru-RU" sz="2200" b="1" i="1" dirty="0">
                <a:solidFill>
                  <a:srgbClr val="003167"/>
                </a:solidFill>
                <a:latin typeface="Noto Sans Glagolitic" panose="020B0502040504020204" pitchFamily="34" charset="0"/>
                <a:ea typeface="Noto Sans Glagolitic" panose="020B0502040504020204" pitchFamily="34" charset="0"/>
              </a:rPr>
              <a:t>женщин </a:t>
            </a:r>
            <a:r>
              <a:rPr lang="en-GB" sz="2200" dirty="0" smtClean="0">
                <a:solidFill>
                  <a:srgbClr val="003167"/>
                </a:solidFill>
                <a:latin typeface="Noto Sans Glagolitic" panose="020B0502040504020204" pitchFamily="34" charset="0"/>
                <a:ea typeface="Noto Sans Glagolitic" panose="020B0502040504020204" pitchFamily="34" charset="0"/>
              </a:rPr>
              <a:t>–</a:t>
            </a:r>
            <a:r>
              <a:rPr lang="ru-RU" sz="2200" dirty="0" smtClean="0">
                <a:solidFill>
                  <a:srgbClr val="003167"/>
                </a:solidFill>
                <a:latin typeface="Noto Sans Glagolitic" panose="020B0502040504020204" pitchFamily="34" charset="0"/>
                <a:ea typeface="Noto Sans Glagolitic" panose="020B0502040504020204" pitchFamily="34" charset="0"/>
              </a:rPr>
              <a:t>общественных деятельниц и наблюдательниц СММ ОБСЕ </a:t>
            </a:r>
            <a:r>
              <a:rPr lang="en-GB" sz="2200" dirty="0">
                <a:solidFill>
                  <a:srgbClr val="003167"/>
                </a:solidFill>
                <a:latin typeface="Noto Sans Glagolitic" panose="020B0502040504020204" pitchFamily="34" charset="0"/>
                <a:ea typeface="Noto Sans Glagolitic" panose="020B0502040504020204" pitchFamily="34" charset="0"/>
              </a:rPr>
              <a:t>–</a:t>
            </a:r>
            <a:r>
              <a:rPr lang="ru-RU" sz="2200" dirty="0" smtClean="0">
                <a:solidFill>
                  <a:srgbClr val="003167"/>
                </a:solidFill>
                <a:latin typeface="Noto Sans Glagolitic" panose="020B0502040504020204" pitchFamily="34" charset="0"/>
                <a:ea typeface="Noto Sans Glagolitic" panose="020B0502040504020204" pitchFamily="34" charset="0"/>
              </a:rPr>
              <a:t> которые ежедневно </a:t>
            </a:r>
            <a:r>
              <a:rPr lang="ru-RU" sz="2200" dirty="0">
                <a:solidFill>
                  <a:srgbClr val="003167"/>
                </a:solidFill>
                <a:latin typeface="Noto Sans Glagolitic" panose="020B0502040504020204" pitchFamily="34" charset="0"/>
                <a:ea typeface="Noto Sans Glagolitic" panose="020B0502040504020204" pitchFamily="34" charset="0"/>
              </a:rPr>
              <a:t>вдоль линии соприкосновения маленькими, но </a:t>
            </a:r>
            <a:r>
              <a:rPr lang="ru-RU" sz="2200" dirty="0" smtClean="0">
                <a:solidFill>
                  <a:srgbClr val="003167"/>
                </a:solidFill>
                <a:latin typeface="Noto Sans Glagolitic" panose="020B0502040504020204" pitchFamily="34" charset="0"/>
                <a:ea typeface="Noto Sans Glagolitic" panose="020B0502040504020204" pitchFamily="34" charset="0"/>
              </a:rPr>
              <a:t>все более </a:t>
            </a:r>
            <a:r>
              <a:rPr lang="ru-RU" sz="2200" dirty="0">
                <a:solidFill>
                  <a:srgbClr val="003167"/>
                </a:solidFill>
                <a:latin typeface="Noto Sans Glagolitic" panose="020B0502040504020204" pitchFamily="34" charset="0"/>
                <a:ea typeface="Noto Sans Glagolitic" panose="020B0502040504020204" pitchFamily="34" charset="0"/>
              </a:rPr>
              <a:t>действенными шагами приближают восточные районы Украины к </a:t>
            </a:r>
            <a:r>
              <a:rPr lang="ru-RU" sz="2200" dirty="0" smtClean="0">
                <a:solidFill>
                  <a:srgbClr val="003167"/>
                </a:solidFill>
                <a:latin typeface="Noto Sans Glagolitic" panose="020B0502040504020204" pitchFamily="34" charset="0"/>
                <a:ea typeface="Noto Sans Glagolitic" panose="020B0502040504020204" pitchFamily="34" charset="0"/>
              </a:rPr>
              <a:t>всеобъемлющему и устойчивому миру</a:t>
            </a:r>
            <a:r>
              <a:rPr lang="ru-RU" sz="2200" dirty="0">
                <a:solidFill>
                  <a:srgbClr val="003167"/>
                </a:solidFill>
                <a:latin typeface="Noto Sans Glagolitic" panose="020B0502040504020204" pitchFamily="34" charset="0"/>
                <a:ea typeface="Noto Sans Glagolitic" panose="020B0502040504020204" pitchFamily="34" charset="0"/>
              </a:rPr>
              <a:t>.</a:t>
            </a:r>
            <a:endParaRPr lang="en-US" sz="2200" b="1" dirty="0">
              <a:solidFill>
                <a:srgbClr val="003167"/>
              </a:solidFill>
              <a:latin typeface="Noto Sans Glagolitic" panose="020B0502040504020204" pitchFamily="34" charset="0"/>
              <a:ea typeface="Noto Sans Glagolitic" panose="020B0502040504020204" pitchFamily="34" charset="0"/>
              <a:cs typeface="Noto Sans" panose="020B0502040504020204" pitchFamily="34" charset="0"/>
            </a:endParaRPr>
          </a:p>
        </p:txBody>
      </p:sp>
      <p:pic>
        <p:nvPicPr>
          <p:cNvPr id="9" name="Picture 8"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432" y="685418"/>
            <a:ext cx="5351365" cy="514279"/>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6551183" y="225140"/>
            <a:ext cx="3122321" cy="1790244"/>
          </a:xfrm>
          <a:prstGeom prst="rect">
            <a:avLst/>
          </a:prstGeom>
        </p:spPr>
      </p:pic>
      <p:pic>
        <p:nvPicPr>
          <p:cNvPr id="4" name="Picture 3"/>
          <p:cNvPicPr>
            <a:picLocks noChangeAspect="1"/>
          </p:cNvPicPr>
          <p:nvPr/>
        </p:nvPicPr>
        <p:blipFill>
          <a:blip r:embed="rId7"/>
          <a:stretch>
            <a:fillRect/>
          </a:stretch>
        </p:blipFill>
        <p:spPr>
          <a:xfrm>
            <a:off x="4648200" y="1787470"/>
            <a:ext cx="6482951" cy="3424610"/>
          </a:xfrm>
          <a:prstGeom prst="rect">
            <a:avLst/>
          </a:prstGeom>
        </p:spPr>
      </p:pic>
      <p:pic>
        <p:nvPicPr>
          <p:cNvPr id="5" name="Picture 4"/>
          <p:cNvPicPr>
            <a:picLocks noChangeAspect="1"/>
          </p:cNvPicPr>
          <p:nvPr/>
        </p:nvPicPr>
        <p:blipFill>
          <a:blip r:embed="rId8"/>
          <a:stretch>
            <a:fillRect/>
          </a:stretch>
        </p:blipFill>
        <p:spPr>
          <a:xfrm>
            <a:off x="7051309" y="5212080"/>
            <a:ext cx="5140691" cy="1626369"/>
          </a:xfrm>
          <a:prstGeom prst="rect">
            <a:avLst/>
          </a:prstGeom>
        </p:spPr>
      </p:pic>
    </p:spTree>
    <p:extLst>
      <p:ext uri="{BB962C8B-B14F-4D97-AF65-F5344CB8AC3E}">
        <p14:creationId xmlns:p14="http://schemas.microsoft.com/office/powerpoint/2010/main" val="232769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кутник 22"/>
          <p:cNvSpPr/>
          <p:nvPr/>
        </p:nvSpPr>
        <p:spPr>
          <a:xfrm>
            <a:off x="2718486" y="2713018"/>
            <a:ext cx="5515594" cy="1783753"/>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Прямокутник 1"/>
          <p:cNvSpPr/>
          <p:nvPr/>
        </p:nvSpPr>
        <p:spPr>
          <a:xfrm>
            <a:off x="430084" y="1537558"/>
            <a:ext cx="10876349" cy="4033243"/>
          </a:xfrm>
          <a:prstGeom prst="rect">
            <a:avLst/>
          </a:prstGeom>
          <a:noFill/>
          <a:ln w="25400">
            <a:solidFill>
              <a:srgbClr val="004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3233105" y="3046347"/>
            <a:ext cx="4486355" cy="1015663"/>
          </a:xfrm>
          <a:prstGeom prst="rect">
            <a:avLst/>
          </a:prstGeom>
          <a:noFill/>
          <a:ln>
            <a:noFill/>
          </a:ln>
        </p:spPr>
        <p:txBody>
          <a:bodyPr wrap="square" rtlCol="0">
            <a:spAutoFit/>
          </a:bodyPr>
          <a:lstStyle/>
          <a:p>
            <a:pPr algn="ctr"/>
            <a:r>
              <a:rPr lang="ru-RU" sz="6000" dirty="0" smtClean="0">
                <a:solidFill>
                  <a:schemeClr val="bg1"/>
                </a:solidFill>
                <a:latin typeface="Noto Sans" panose="020B0502040504020204" pitchFamily="34" charset="0"/>
                <a:ea typeface="Noto Sans" panose="020B0502040504020204" pitchFamily="34" charset="0"/>
                <a:cs typeface="Noto Sans" panose="020B0502040504020204" pitchFamily="34" charset="0"/>
              </a:rPr>
              <a:t>Вопросы</a:t>
            </a:r>
            <a:r>
              <a:rPr lang="en-GB" sz="6000" dirty="0" smtClean="0">
                <a:solidFill>
                  <a:schemeClr val="bg1"/>
                </a:solidFill>
                <a:latin typeface="Noto Sans" panose="020B0502040504020204" pitchFamily="34" charset="0"/>
                <a:ea typeface="Noto Sans" panose="020B0502040504020204" pitchFamily="34" charset="0"/>
                <a:cs typeface="Noto Sans" panose="020B0502040504020204" pitchFamily="34" charset="0"/>
              </a:rPr>
              <a:t>?</a:t>
            </a:r>
            <a:endParaRPr lang="en-GB" sz="6000" dirty="0">
              <a:solidFill>
                <a:srgbClr val="003167"/>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Прямоугольник 17"/>
          <p:cNvSpPr/>
          <p:nvPr/>
        </p:nvSpPr>
        <p:spPr>
          <a:xfrm rot="5400000">
            <a:off x="1765913" y="5957094"/>
            <a:ext cx="312737" cy="1489075"/>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l="35637"/>
          <a:stretch/>
        </p:blipFill>
        <p:spPr>
          <a:xfrm>
            <a:off x="352" y="14996"/>
            <a:ext cx="2094556" cy="1096233"/>
          </a:xfrm>
          <a:prstGeom prst="rect">
            <a:avLst/>
          </a:prstGeom>
        </p:spPr>
      </p:pic>
      <p:sp>
        <p:nvSpPr>
          <p:cNvPr id="14" name="Прямокутник 13"/>
          <p:cNvSpPr/>
          <p:nvPr/>
        </p:nvSpPr>
        <p:spPr>
          <a:xfrm>
            <a:off x="0" y="441325"/>
            <a:ext cx="1559859" cy="287338"/>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Content Placeholder 1">
            <a:extLst>
              <a:ext uri="{FF2B5EF4-FFF2-40B4-BE49-F238E27FC236}">
                <a16:creationId xmlns:a16="http://schemas.microsoft.com/office/drawing/2014/main" id="{C0861361-F1C2-CB4B-93E1-858D70A9778A}"/>
              </a:ext>
            </a:extLst>
          </p:cNvPr>
          <p:cNvSpPr txBox="1">
            <a:spLocks/>
          </p:cNvSpPr>
          <p:nvPr/>
        </p:nvSpPr>
        <p:spPr>
          <a:xfrm>
            <a:off x="8506597" y="5989252"/>
            <a:ext cx="2799836" cy="427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en-US" sz="2400" dirty="0">
              <a:solidFill>
                <a:srgbClr val="00437B"/>
              </a:solidFill>
              <a:latin typeface="Noto Sans" panose="020B0502040504020204"/>
            </a:endParaRPr>
          </a:p>
        </p:txBody>
      </p:sp>
      <p:sp>
        <p:nvSpPr>
          <p:cNvPr id="13" name="Прямокутник 2"/>
          <p:cNvSpPr/>
          <p:nvPr/>
        </p:nvSpPr>
        <p:spPr>
          <a:xfrm>
            <a:off x="9613900" y="1883678"/>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Рисунок 27">
            <a:extLst>
              <a:ext uri="{FF2B5EF4-FFF2-40B4-BE49-F238E27FC236}">
                <a16:creationId xmlns:a16="http://schemas.microsoft.com/office/drawing/2014/main" id="{0BAA60E0-1E80-794E-828F-E92BA8751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901474"/>
            <a:ext cx="5646967" cy="1902241"/>
          </a:xfrm>
          <a:prstGeom prst="rect">
            <a:avLst/>
          </a:prstGeom>
        </p:spPr>
      </p:pic>
      <p:pic>
        <p:nvPicPr>
          <p:cNvPr id="16" name="Picture 15"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0084" y="5739990"/>
            <a:ext cx="5351365" cy="51427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07477">
            <a:off x="7267903" y="4321563"/>
            <a:ext cx="3556580" cy="2095112"/>
          </a:xfrm>
          <a:prstGeom prst="rect">
            <a:avLst/>
          </a:prstGeom>
        </p:spPr>
      </p:pic>
    </p:spTree>
    <p:extLst>
      <p:ext uri="{BB962C8B-B14F-4D97-AF65-F5344CB8AC3E}">
        <p14:creationId xmlns:p14="http://schemas.microsoft.com/office/powerpoint/2010/main" val="1532118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кутник 22"/>
          <p:cNvSpPr/>
          <p:nvPr/>
        </p:nvSpPr>
        <p:spPr>
          <a:xfrm>
            <a:off x="2718486" y="2713018"/>
            <a:ext cx="5515594" cy="1783753"/>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Прямокутник 1"/>
          <p:cNvSpPr/>
          <p:nvPr/>
        </p:nvSpPr>
        <p:spPr>
          <a:xfrm>
            <a:off x="430084" y="1537558"/>
            <a:ext cx="10876349" cy="4033243"/>
          </a:xfrm>
          <a:prstGeom prst="rect">
            <a:avLst/>
          </a:prstGeom>
          <a:noFill/>
          <a:ln w="25400">
            <a:solidFill>
              <a:srgbClr val="004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3233105" y="3097062"/>
            <a:ext cx="4486355" cy="1015663"/>
          </a:xfrm>
          <a:prstGeom prst="rect">
            <a:avLst/>
          </a:prstGeom>
          <a:noFill/>
          <a:ln>
            <a:noFill/>
          </a:ln>
        </p:spPr>
        <p:txBody>
          <a:bodyPr wrap="square" rtlCol="0">
            <a:spAutoFit/>
          </a:bodyPr>
          <a:lstStyle/>
          <a:p>
            <a:pPr algn="ctr"/>
            <a:r>
              <a:rPr lang="ru-RU" sz="6000" dirty="0" smtClean="0">
                <a:solidFill>
                  <a:schemeClr val="bg1"/>
                </a:solidFill>
                <a:latin typeface="Noto Sans" panose="020B0502040504020204" pitchFamily="34" charset="0"/>
                <a:ea typeface="Noto Sans" panose="020B0502040504020204" pitchFamily="34" charset="0"/>
                <a:cs typeface="Noto Sans" panose="020B0502040504020204" pitchFamily="34" charset="0"/>
              </a:rPr>
              <a:t>Спасибо</a:t>
            </a:r>
            <a:r>
              <a:rPr lang="en-GB" sz="6000" dirty="0" smtClean="0">
                <a:solidFill>
                  <a:schemeClr val="bg1"/>
                </a:solidFill>
                <a:latin typeface="Noto Sans" panose="020B0502040504020204" pitchFamily="34" charset="0"/>
                <a:ea typeface="Noto Sans" panose="020B0502040504020204" pitchFamily="34" charset="0"/>
                <a:cs typeface="Noto Sans" panose="020B0502040504020204" pitchFamily="34" charset="0"/>
              </a:rPr>
              <a:t>!</a:t>
            </a:r>
            <a:endParaRPr lang="en-GB" sz="6000" dirty="0">
              <a:solidFill>
                <a:srgbClr val="003167"/>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Прямоугольник 17"/>
          <p:cNvSpPr/>
          <p:nvPr/>
        </p:nvSpPr>
        <p:spPr>
          <a:xfrm rot="5400000">
            <a:off x="1765913" y="5957094"/>
            <a:ext cx="312737" cy="1489075"/>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l="35637"/>
          <a:stretch/>
        </p:blipFill>
        <p:spPr>
          <a:xfrm>
            <a:off x="352" y="14996"/>
            <a:ext cx="2094556" cy="1096233"/>
          </a:xfrm>
          <a:prstGeom prst="rect">
            <a:avLst/>
          </a:prstGeom>
        </p:spPr>
      </p:pic>
      <p:sp>
        <p:nvSpPr>
          <p:cNvPr id="14" name="Прямокутник 13"/>
          <p:cNvSpPr/>
          <p:nvPr/>
        </p:nvSpPr>
        <p:spPr>
          <a:xfrm>
            <a:off x="0" y="441325"/>
            <a:ext cx="1559859" cy="287338"/>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Content Placeholder 1">
            <a:extLst>
              <a:ext uri="{FF2B5EF4-FFF2-40B4-BE49-F238E27FC236}">
                <a16:creationId xmlns:a16="http://schemas.microsoft.com/office/drawing/2014/main" id="{C0861361-F1C2-CB4B-93E1-858D70A9778A}"/>
              </a:ext>
            </a:extLst>
          </p:cNvPr>
          <p:cNvSpPr txBox="1">
            <a:spLocks/>
          </p:cNvSpPr>
          <p:nvPr/>
        </p:nvSpPr>
        <p:spPr>
          <a:xfrm>
            <a:off x="8506597" y="5989252"/>
            <a:ext cx="2799836" cy="427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en-US" sz="2400" dirty="0">
              <a:solidFill>
                <a:srgbClr val="00437B"/>
              </a:solidFill>
              <a:latin typeface="Noto Sans" panose="020B0502040504020204"/>
            </a:endParaRPr>
          </a:p>
        </p:txBody>
      </p:sp>
      <p:sp>
        <p:nvSpPr>
          <p:cNvPr id="11" name="Прямокутник 2"/>
          <p:cNvSpPr/>
          <p:nvPr/>
        </p:nvSpPr>
        <p:spPr>
          <a:xfrm>
            <a:off x="9615858" y="1934358"/>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Рисунок 27">
            <a:extLst>
              <a:ext uri="{FF2B5EF4-FFF2-40B4-BE49-F238E27FC236}">
                <a16:creationId xmlns:a16="http://schemas.microsoft.com/office/drawing/2014/main" id="{0BAA60E0-1E80-794E-828F-E92BA8751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901474"/>
            <a:ext cx="5646967" cy="1902241"/>
          </a:xfrm>
          <a:prstGeom prst="rect">
            <a:avLst/>
          </a:prstGeom>
        </p:spPr>
      </p:pic>
      <p:pic>
        <p:nvPicPr>
          <p:cNvPr id="15" name="Picture 14"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0084" y="5739990"/>
            <a:ext cx="5351365" cy="51427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07477">
            <a:off x="7267903" y="4321563"/>
            <a:ext cx="3556580" cy="2095112"/>
          </a:xfrm>
          <a:prstGeom prst="rect">
            <a:avLst/>
          </a:prstGeom>
        </p:spPr>
      </p:pic>
    </p:spTree>
    <p:extLst>
      <p:ext uri="{BB962C8B-B14F-4D97-AF65-F5344CB8AC3E}">
        <p14:creationId xmlns:p14="http://schemas.microsoft.com/office/powerpoint/2010/main" val="2837432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кутник 2"/>
          <p:cNvSpPr/>
          <p:nvPr/>
        </p:nvSpPr>
        <p:spPr>
          <a:xfrm>
            <a:off x="9817100" y="1787470"/>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Прямокутник 22"/>
          <p:cNvSpPr/>
          <p:nvPr/>
        </p:nvSpPr>
        <p:spPr>
          <a:xfrm>
            <a:off x="2666819" y="1973943"/>
            <a:ext cx="5998209" cy="3135085"/>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Прямокутник 1"/>
          <p:cNvSpPr/>
          <p:nvPr/>
        </p:nvSpPr>
        <p:spPr>
          <a:xfrm>
            <a:off x="430084" y="1537558"/>
            <a:ext cx="10876349" cy="4033243"/>
          </a:xfrm>
          <a:prstGeom prst="rect">
            <a:avLst/>
          </a:prstGeom>
          <a:noFill/>
          <a:ln w="25400">
            <a:solidFill>
              <a:srgbClr val="004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3403989" y="2961306"/>
            <a:ext cx="4987843" cy="1938992"/>
          </a:xfrm>
          <a:prstGeom prst="rect">
            <a:avLst/>
          </a:prstGeom>
          <a:noFill/>
          <a:ln>
            <a:noFill/>
          </a:ln>
        </p:spPr>
        <p:txBody>
          <a:bodyPr wrap="square" rtlCol="0">
            <a:spAutoFit/>
          </a:bodyPr>
          <a:lstStyle/>
          <a:p>
            <a:pPr algn="ctr"/>
            <a:r>
              <a:rPr lang="ru-RU" sz="6000" dirty="0" smtClean="0">
                <a:solidFill>
                  <a:schemeClr val="bg1"/>
                </a:solidFill>
                <a:latin typeface="Noto Sans" panose="020B0502040504020204" pitchFamily="34" charset="0"/>
                <a:ea typeface="Noto Sans" panose="020B0502040504020204" pitchFamily="34" charset="0"/>
                <a:cs typeface="Noto Sans" panose="020B0502040504020204" pitchFamily="34" charset="0"/>
              </a:rPr>
              <a:t>Вступительное слово</a:t>
            </a:r>
            <a:endParaRPr lang="en-GB" sz="6000" dirty="0">
              <a:solidFill>
                <a:srgbClr val="003167"/>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Прямоугольник 17"/>
          <p:cNvSpPr/>
          <p:nvPr/>
        </p:nvSpPr>
        <p:spPr>
          <a:xfrm rot="5400000">
            <a:off x="1765913" y="5957094"/>
            <a:ext cx="312737" cy="1489075"/>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3">
            <a:extLst>
              <a:ext uri="{28A0092B-C50C-407E-A947-70E740481C1C}">
                <a14:useLocalDpi xmlns:a14="http://schemas.microsoft.com/office/drawing/2010/main" val="0"/>
              </a:ext>
            </a:extLst>
          </a:blip>
          <a:srcRect l="35637"/>
          <a:stretch/>
        </p:blipFill>
        <p:spPr>
          <a:xfrm>
            <a:off x="352" y="14996"/>
            <a:ext cx="2094556" cy="1096233"/>
          </a:xfrm>
          <a:prstGeom prst="rect">
            <a:avLst/>
          </a:prstGeom>
        </p:spPr>
      </p:pic>
      <p:sp>
        <p:nvSpPr>
          <p:cNvPr id="14" name="Прямокутник 13"/>
          <p:cNvSpPr/>
          <p:nvPr/>
        </p:nvSpPr>
        <p:spPr>
          <a:xfrm>
            <a:off x="0" y="441325"/>
            <a:ext cx="1559859" cy="287338"/>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Content Placeholder 1">
            <a:extLst>
              <a:ext uri="{FF2B5EF4-FFF2-40B4-BE49-F238E27FC236}">
                <a16:creationId xmlns:a16="http://schemas.microsoft.com/office/drawing/2014/main" id="{C0861361-F1C2-CB4B-93E1-858D70A9778A}"/>
              </a:ext>
            </a:extLst>
          </p:cNvPr>
          <p:cNvSpPr txBox="1">
            <a:spLocks/>
          </p:cNvSpPr>
          <p:nvPr/>
        </p:nvSpPr>
        <p:spPr>
          <a:xfrm>
            <a:off x="8506597" y="5989252"/>
            <a:ext cx="2799836" cy="427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en-US" sz="2400" dirty="0">
              <a:solidFill>
                <a:srgbClr val="00437B"/>
              </a:solidFill>
              <a:latin typeface="Noto Sans" panose="020B0502040504020204"/>
            </a:endParaRPr>
          </a:p>
        </p:txBody>
      </p:sp>
      <p:pic>
        <p:nvPicPr>
          <p:cNvPr id="21" name="Рисунок 27">
            <a:extLst>
              <a:ext uri="{FF2B5EF4-FFF2-40B4-BE49-F238E27FC236}">
                <a16:creationId xmlns:a16="http://schemas.microsoft.com/office/drawing/2014/main" id="{0BAA60E0-1E80-794E-828F-E92BA8751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641" y="728663"/>
            <a:ext cx="5646967" cy="1902241"/>
          </a:xfrm>
          <a:prstGeom prst="rect">
            <a:avLst/>
          </a:prstGeom>
        </p:spPr>
      </p:pic>
      <p:sp>
        <p:nvSpPr>
          <p:cNvPr id="3" name="TextBox 2"/>
          <p:cNvSpPr txBox="1"/>
          <p:nvPr/>
        </p:nvSpPr>
        <p:spPr>
          <a:xfrm>
            <a:off x="8934132" y="4185698"/>
            <a:ext cx="1989992" cy="923330"/>
          </a:xfrm>
          <a:prstGeom prst="rect">
            <a:avLst/>
          </a:prstGeom>
          <a:noFill/>
        </p:spPr>
        <p:txBody>
          <a:bodyPr wrap="square" rtlCol="0">
            <a:spAutoFit/>
          </a:bodyPr>
          <a:lstStyle/>
          <a:p>
            <a:r>
              <a:rPr lang="ru-RU" dirty="0" smtClean="0">
                <a:solidFill>
                  <a:srgbClr val="FF0000"/>
                </a:solidFill>
              </a:rPr>
              <a:t>Добавить имена и фото докладчиков здесь</a:t>
            </a:r>
            <a:endParaRPr lang="en-US" dirty="0">
              <a:solidFill>
                <a:srgbClr val="FF0000"/>
              </a:solidFill>
            </a:endParaRPr>
          </a:p>
        </p:txBody>
      </p:sp>
      <p:pic>
        <p:nvPicPr>
          <p:cNvPr id="16" name="Picture 15"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0084" y="5739990"/>
            <a:ext cx="5351365" cy="514279"/>
          </a:xfrm>
          <a:prstGeom prst="rect">
            <a:avLst/>
          </a:prstGeom>
        </p:spPr>
      </p:pic>
    </p:spTree>
    <p:extLst>
      <p:ext uri="{BB962C8B-B14F-4D97-AF65-F5344CB8AC3E}">
        <p14:creationId xmlns:p14="http://schemas.microsoft.com/office/powerpoint/2010/main" val="2130645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6" name="Group 5"/>
          <p:cNvGrpSpPr/>
          <p:nvPr/>
        </p:nvGrpSpPr>
        <p:grpSpPr>
          <a:xfrm>
            <a:off x="8100641" y="739567"/>
            <a:ext cx="5646967" cy="2064148"/>
            <a:chOff x="8100641" y="739567"/>
            <a:chExt cx="5646967" cy="2064148"/>
          </a:xfrm>
        </p:grpSpPr>
        <p:sp>
          <p:nvSpPr>
            <p:cNvPr id="3" name="Прямокутник 2"/>
            <p:cNvSpPr/>
            <p:nvPr/>
          </p:nvSpPr>
          <p:spPr>
            <a:xfrm>
              <a:off x="9817100" y="1787470"/>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641" y="739567"/>
              <a:ext cx="5646967" cy="1902241"/>
            </a:xfrm>
            <a:prstGeom prst="rect">
              <a:avLst/>
            </a:prstGeom>
          </p:spPr>
        </p:pic>
      </p:grpSp>
      <p:sp>
        <p:nvSpPr>
          <p:cNvPr id="2" name="Title 1"/>
          <p:cNvSpPr>
            <a:spLocks noGrp="1"/>
          </p:cNvSpPr>
          <p:nvPr>
            <p:ph type="title"/>
          </p:nvPr>
        </p:nvSpPr>
        <p:spPr/>
        <p:txBody>
          <a:bodyPr>
            <a:noAutofit/>
          </a:bodyPr>
          <a:lstStyle/>
          <a:p>
            <a:pPr algn="l"/>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Кто мы</a:t>
            </a:r>
            <a:r>
              <a:rPr lang="en-US"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a:t>
            </a:r>
            <a:endParaRPr lang="en-US"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endParaRPr>
          </a:p>
        </p:txBody>
      </p:sp>
      <p:sp>
        <p:nvSpPr>
          <p:cNvPr id="4" name="Content Placeholder 3"/>
          <p:cNvSpPr>
            <a:spLocks noGrp="1"/>
          </p:cNvSpPr>
          <p:nvPr>
            <p:ph idx="1"/>
          </p:nvPr>
        </p:nvSpPr>
        <p:spPr>
          <a:xfrm>
            <a:off x="838200" y="1649358"/>
            <a:ext cx="8978900" cy="4351338"/>
          </a:xfrm>
        </p:spPr>
        <p:txBody>
          <a:bodyPr>
            <a:normAutofit fontScale="92500" lnSpcReduction="20000"/>
          </a:bodyPr>
          <a:lstStyle/>
          <a:p>
            <a:r>
              <a:rPr lang="ru-RU" sz="2900" dirty="0" smtClean="0">
                <a:solidFill>
                  <a:srgbClr val="003167"/>
                </a:solidFill>
                <a:latin typeface="Noto Sans Glagolitic" panose="020B0502040504020204" pitchFamily="34" charset="0"/>
                <a:ea typeface="Noto Sans Glagolitic" panose="020B0502040504020204" pitchFamily="34" charset="0"/>
              </a:rPr>
              <a:t>Специальная </a:t>
            </a:r>
            <a:r>
              <a:rPr lang="ru-RU" sz="2900" dirty="0">
                <a:solidFill>
                  <a:srgbClr val="003167"/>
                </a:solidFill>
                <a:latin typeface="Noto Sans Glagolitic" panose="020B0502040504020204" pitchFamily="34" charset="0"/>
                <a:ea typeface="Noto Sans Glagolitic" panose="020B0502040504020204" pitchFamily="34" charset="0"/>
              </a:rPr>
              <a:t>мониторинговая миссия ОБСЕ в Украине (СММ) – это невооруженная гражданская миссия, которая осуществляет мониторинг 24/7 во всех областях Украины.</a:t>
            </a:r>
          </a:p>
          <a:p>
            <a:r>
              <a:rPr lang="ru-RU" sz="2900" dirty="0">
                <a:solidFill>
                  <a:srgbClr val="003167"/>
                </a:solidFill>
                <a:latin typeface="Noto Sans Glagolitic" panose="020B0502040504020204" pitchFamily="34" charset="0"/>
                <a:ea typeface="Noto Sans Glagolitic" panose="020B0502040504020204" pitchFamily="34" charset="0"/>
              </a:rPr>
              <a:t>Миссии поручено наблюдать за ситуацией с безопасностью и соблюдением прав человека в </a:t>
            </a:r>
            <a:r>
              <a:rPr lang="ru-RU" sz="2900" dirty="0" smtClean="0">
                <a:solidFill>
                  <a:srgbClr val="003167"/>
                </a:solidFill>
                <a:latin typeface="Noto Sans Glagolitic" panose="020B0502040504020204" pitchFamily="34" charset="0"/>
                <a:ea typeface="Noto Sans Glagolitic" panose="020B0502040504020204" pitchFamily="34" charset="0"/>
              </a:rPr>
              <a:t>Украине и докладывать </a:t>
            </a:r>
            <a:r>
              <a:rPr lang="ru-RU" sz="2900" dirty="0">
                <a:solidFill>
                  <a:srgbClr val="003167"/>
                </a:solidFill>
                <a:latin typeface="Noto Sans Glagolitic" panose="020B0502040504020204" pitchFamily="34" charset="0"/>
                <a:ea typeface="Noto Sans Glagolitic" panose="020B0502040504020204" pitchFamily="34" charset="0"/>
              </a:rPr>
              <a:t>о ней, </a:t>
            </a:r>
            <a:r>
              <a:rPr lang="ru-RU" sz="2900" dirty="0" smtClean="0">
                <a:solidFill>
                  <a:srgbClr val="003167"/>
                </a:solidFill>
                <a:latin typeface="Noto Sans Glagolitic" panose="020B0502040504020204" pitchFamily="34" charset="0"/>
                <a:ea typeface="Noto Sans Glagolitic" panose="020B0502040504020204" pitchFamily="34" charset="0"/>
              </a:rPr>
              <a:t>придерживаясь принципов независимости и объективности, а именно:</a:t>
            </a:r>
          </a:p>
          <a:p>
            <a:pPr lvl="1"/>
            <a:r>
              <a:rPr lang="ru-RU" sz="2500" dirty="0" smtClean="0">
                <a:solidFill>
                  <a:srgbClr val="003167"/>
                </a:solidFill>
                <a:latin typeface="Noto Sans Glagolitic" panose="020B0502040504020204" pitchFamily="34" charset="0"/>
                <a:ea typeface="Noto Sans Glagolitic" panose="020B0502040504020204" pitchFamily="34" charset="0"/>
              </a:rPr>
              <a:t>осуществлять </a:t>
            </a:r>
            <a:r>
              <a:rPr lang="ru-RU" sz="2500" dirty="0">
                <a:solidFill>
                  <a:srgbClr val="003167"/>
                </a:solidFill>
                <a:latin typeface="Noto Sans Glagolitic" panose="020B0502040504020204" pitchFamily="34" charset="0"/>
                <a:ea typeface="Noto Sans Glagolitic" panose="020B0502040504020204" pitchFamily="34" charset="0"/>
              </a:rPr>
              <a:t>мониторинг и </a:t>
            </a:r>
            <a:r>
              <a:rPr lang="ru-RU" sz="2500" dirty="0" smtClean="0">
                <a:solidFill>
                  <a:srgbClr val="003167"/>
                </a:solidFill>
                <a:latin typeface="Noto Sans Glagolitic" panose="020B0502040504020204" pitchFamily="34" charset="0"/>
                <a:ea typeface="Noto Sans Glagolitic" panose="020B0502040504020204" pitchFamily="34" charset="0"/>
              </a:rPr>
              <a:t>докладывать </a:t>
            </a:r>
            <a:r>
              <a:rPr lang="ru-RU" sz="2500" dirty="0">
                <a:solidFill>
                  <a:srgbClr val="003167"/>
                </a:solidFill>
                <a:latin typeface="Noto Sans Glagolitic" panose="020B0502040504020204" pitchFamily="34" charset="0"/>
                <a:ea typeface="Noto Sans Glagolitic" panose="020B0502040504020204" pitchFamily="34" charset="0"/>
              </a:rPr>
              <a:t>об особых </a:t>
            </a:r>
            <a:r>
              <a:rPr lang="ru-RU" sz="2500" dirty="0" smtClean="0">
                <a:solidFill>
                  <a:srgbClr val="003167"/>
                </a:solidFill>
                <a:latin typeface="Noto Sans Glagolitic" panose="020B0502040504020204" pitchFamily="34" charset="0"/>
                <a:ea typeface="Noto Sans Glagolitic" panose="020B0502040504020204" pitchFamily="34" charset="0"/>
              </a:rPr>
              <a:t>потребностях женщин </a:t>
            </a:r>
            <a:r>
              <a:rPr lang="ru-RU" sz="2500" dirty="0">
                <a:solidFill>
                  <a:srgbClr val="003167"/>
                </a:solidFill>
                <a:latin typeface="Noto Sans Glagolitic" panose="020B0502040504020204" pitchFamily="34" charset="0"/>
                <a:ea typeface="Noto Sans Glagolitic" panose="020B0502040504020204" pitchFamily="34" charset="0"/>
              </a:rPr>
              <a:t>и </a:t>
            </a:r>
            <a:r>
              <a:rPr lang="ru-RU" sz="2500" dirty="0" smtClean="0">
                <a:solidFill>
                  <a:srgbClr val="003167"/>
                </a:solidFill>
                <a:latin typeface="Noto Sans Glagolitic" panose="020B0502040504020204" pitchFamily="34" charset="0"/>
                <a:ea typeface="Noto Sans Glagolitic" panose="020B0502040504020204" pitchFamily="34" charset="0"/>
              </a:rPr>
              <a:t>девушек в вопросах </a:t>
            </a:r>
            <a:r>
              <a:rPr lang="ru-RU" sz="2500" dirty="0">
                <a:solidFill>
                  <a:srgbClr val="003167"/>
                </a:solidFill>
                <a:latin typeface="Noto Sans Glagolitic" panose="020B0502040504020204" pitchFamily="34" charset="0"/>
                <a:ea typeface="Noto Sans Glagolitic" panose="020B0502040504020204" pitchFamily="34" charset="0"/>
              </a:rPr>
              <a:t>безопасности </a:t>
            </a:r>
            <a:r>
              <a:rPr lang="ru-RU" sz="2500" dirty="0" smtClean="0">
                <a:solidFill>
                  <a:srgbClr val="003167"/>
                </a:solidFill>
                <a:latin typeface="Noto Sans Glagolitic" panose="020B0502040504020204" pitchFamily="34" charset="0"/>
                <a:ea typeface="Noto Sans Glagolitic" panose="020B0502040504020204" pitchFamily="34" charset="0"/>
              </a:rPr>
              <a:t>в зоне </a:t>
            </a:r>
            <a:r>
              <a:rPr lang="ru-RU" sz="2500" dirty="0">
                <a:solidFill>
                  <a:srgbClr val="003167"/>
                </a:solidFill>
                <a:latin typeface="Noto Sans Glagolitic" panose="020B0502040504020204" pitchFamily="34" charset="0"/>
                <a:ea typeface="Noto Sans Glagolitic" panose="020B0502040504020204" pitchFamily="34" charset="0"/>
              </a:rPr>
              <a:t>деятельности Миссии.</a:t>
            </a:r>
          </a:p>
          <a:p>
            <a:pPr lvl="1"/>
            <a:r>
              <a:rPr lang="ru-RU" sz="2500" dirty="0" smtClean="0">
                <a:solidFill>
                  <a:srgbClr val="003167"/>
                </a:solidFill>
                <a:latin typeface="Noto Sans Glagolitic" panose="020B0502040504020204" pitchFamily="34" charset="0"/>
                <a:ea typeface="Noto Sans Glagolitic" panose="020B0502040504020204" pitchFamily="34" charset="0"/>
              </a:rPr>
              <a:t>осуществлять </a:t>
            </a:r>
            <a:r>
              <a:rPr lang="ru-RU" sz="2500" dirty="0">
                <a:solidFill>
                  <a:srgbClr val="003167"/>
                </a:solidFill>
                <a:latin typeface="Noto Sans Glagolitic" panose="020B0502040504020204" pitchFamily="34" charset="0"/>
                <a:ea typeface="Noto Sans Glagolitic" panose="020B0502040504020204" pitchFamily="34" charset="0"/>
              </a:rPr>
              <a:t>мониторинг и </a:t>
            </a:r>
            <a:r>
              <a:rPr lang="ru-RU" sz="2500" dirty="0" smtClean="0">
                <a:solidFill>
                  <a:srgbClr val="003167"/>
                </a:solidFill>
                <a:latin typeface="Noto Sans Glagolitic" panose="020B0502040504020204" pitchFamily="34" charset="0"/>
                <a:ea typeface="Noto Sans Glagolitic" panose="020B0502040504020204" pitchFamily="34" charset="0"/>
              </a:rPr>
              <a:t>докладывать об </a:t>
            </a:r>
            <a:r>
              <a:rPr lang="ru-RU" sz="2500" dirty="0">
                <a:solidFill>
                  <a:srgbClr val="003167"/>
                </a:solidFill>
                <a:latin typeface="Noto Sans Glagolitic" panose="020B0502040504020204" pitchFamily="34" charset="0"/>
                <a:ea typeface="Noto Sans Glagolitic" panose="020B0502040504020204" pitchFamily="34" charset="0"/>
              </a:rPr>
              <a:t>участии женщин в местных, областных и общегосударственных миротворческих инициативах.</a:t>
            </a:r>
            <a:endParaRPr lang="en-GB" sz="2500" dirty="0">
              <a:solidFill>
                <a:srgbClr val="003167"/>
              </a:solidFill>
              <a:latin typeface="Noto Sans Glagolitic" panose="020B0502040504020204" pitchFamily="34" charset="0"/>
              <a:ea typeface="Noto Sans Glagolitic" panose="020B0502040504020204" pitchFamily="34" charset="0"/>
            </a:endParaRPr>
          </a:p>
          <a:p>
            <a:pPr marL="457200" lvl="1" indent="0">
              <a:buNone/>
            </a:pPr>
            <a:endParaRPr lang="en-GB" dirty="0" smtClean="0">
              <a:solidFill>
                <a:srgbClr val="003167"/>
              </a:solidFill>
              <a:latin typeface="Noto Sans Glagolitic" panose="020B0502040504020204" pitchFamily="34" charset="0"/>
              <a:ea typeface="Noto Sans Glagolitic" panose="020B0502040504020204" pitchFamily="34" charset="0"/>
            </a:endParaRPr>
          </a:p>
          <a:p>
            <a:endParaRPr lang="en-US" dirty="0"/>
          </a:p>
        </p:txBody>
      </p:sp>
      <p:pic>
        <p:nvPicPr>
          <p:cNvPr id="10" name="Picture 9"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938" y="6123049"/>
            <a:ext cx="5351365" cy="514279"/>
          </a:xfrm>
          <a:prstGeom prst="rect">
            <a:avLst/>
          </a:prstGeom>
        </p:spPr>
      </p:pic>
    </p:spTree>
    <p:extLst>
      <p:ext uri="{BB962C8B-B14F-4D97-AF65-F5344CB8AC3E}">
        <p14:creationId xmlns:p14="http://schemas.microsoft.com/office/powerpoint/2010/main" val="3490703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кутник 2"/>
          <p:cNvSpPr/>
          <p:nvPr/>
        </p:nvSpPr>
        <p:spPr>
          <a:xfrm>
            <a:off x="9920658" y="1665495"/>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accent2"/>
              </a:solidFill>
            </a:endParaRPr>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200" y="739567"/>
            <a:ext cx="5646967" cy="1902241"/>
          </a:xfrm>
          <a:prstGeom prst="rect">
            <a:avLst/>
          </a:prstGeom>
        </p:spPr>
      </p:pic>
      <p:sp>
        <p:nvSpPr>
          <p:cNvPr id="2" name="Title 1"/>
          <p:cNvSpPr>
            <a:spLocks noGrp="1"/>
          </p:cNvSpPr>
          <p:nvPr>
            <p:ph type="title"/>
          </p:nvPr>
        </p:nvSpPr>
        <p:spPr/>
        <p:txBody>
          <a:bodyPr>
            <a:noAutofit/>
          </a:bodyPr>
          <a:lstStyle/>
          <a:p>
            <a:pPr algn="l"/>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Резолюция СБ ООН</a:t>
            </a:r>
            <a:r>
              <a:rPr lang="en-US"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 1325…</a:t>
            </a:r>
            <a:endParaRPr lang="en-US"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endParaRPr>
          </a:p>
        </p:txBody>
      </p:sp>
      <p:sp>
        <p:nvSpPr>
          <p:cNvPr id="4" name="Content Placeholder 3"/>
          <p:cNvSpPr>
            <a:spLocks noGrp="1"/>
          </p:cNvSpPr>
          <p:nvPr>
            <p:ph idx="1"/>
          </p:nvPr>
        </p:nvSpPr>
        <p:spPr>
          <a:xfrm>
            <a:off x="838200" y="1463040"/>
            <a:ext cx="9082458" cy="4537656"/>
          </a:xfrm>
        </p:spPr>
        <p:txBody>
          <a:bodyPr>
            <a:normAutofit fontScale="92500"/>
          </a:bodyPr>
          <a:lstStyle/>
          <a:p>
            <a:r>
              <a:rPr lang="ru-RU" dirty="0" smtClean="0">
                <a:solidFill>
                  <a:srgbClr val="003167"/>
                </a:solidFill>
                <a:latin typeface="Noto Sans Glagolitic" panose="020B0502040504020204" pitchFamily="34" charset="0"/>
                <a:ea typeface="Noto Sans Glagolitic" panose="020B0502040504020204" pitchFamily="34" charset="0"/>
              </a:rPr>
              <a:t>признает</a:t>
            </a:r>
            <a:r>
              <a:rPr lang="ru-RU" dirty="0">
                <a:solidFill>
                  <a:srgbClr val="003167"/>
                </a:solidFill>
                <a:latin typeface="Noto Sans Glagolitic" panose="020B0502040504020204" pitchFamily="34" charset="0"/>
                <a:ea typeface="Noto Sans Glagolitic" panose="020B0502040504020204" pitchFamily="34" charset="0"/>
              </a:rPr>
              <a:t>, что </a:t>
            </a:r>
            <a:r>
              <a:rPr lang="ru-RU" b="1" dirty="0">
                <a:solidFill>
                  <a:srgbClr val="003167"/>
                </a:solidFill>
                <a:latin typeface="Noto Sans Glagolitic" panose="020B0502040504020204" pitchFamily="34" charset="0"/>
                <a:ea typeface="Noto Sans Glagolitic" panose="020B0502040504020204" pitchFamily="34" charset="0"/>
              </a:rPr>
              <a:t>вклад женщин и девушек </a:t>
            </a:r>
            <a:r>
              <a:rPr lang="ru-RU" dirty="0">
                <a:solidFill>
                  <a:srgbClr val="003167"/>
                </a:solidFill>
                <a:latin typeface="Noto Sans Glagolitic" panose="020B0502040504020204" pitchFamily="34" charset="0"/>
                <a:ea typeface="Noto Sans Glagolitic" panose="020B0502040504020204" pitchFamily="34" charset="0"/>
              </a:rPr>
              <a:t>в развитие мира и безопасности является важным и часто </a:t>
            </a:r>
            <a:r>
              <a:rPr lang="ru-RU" dirty="0" smtClean="0">
                <a:solidFill>
                  <a:srgbClr val="003167"/>
                </a:solidFill>
                <a:latin typeface="Noto Sans Glagolitic" panose="020B0502040504020204" pitchFamily="34" charset="0"/>
                <a:ea typeface="Noto Sans Glagolitic" panose="020B0502040504020204" pitchFamily="34" charset="0"/>
              </a:rPr>
              <a:t>недооценен;</a:t>
            </a:r>
            <a:endParaRPr lang="ru-RU" dirty="0">
              <a:solidFill>
                <a:srgbClr val="003167"/>
              </a:solidFill>
              <a:latin typeface="Noto Sans Glagolitic" panose="020B0502040504020204" pitchFamily="34" charset="0"/>
              <a:ea typeface="Noto Sans Glagolitic" panose="020B0502040504020204" pitchFamily="34" charset="0"/>
            </a:endParaRPr>
          </a:p>
          <a:p>
            <a:r>
              <a:rPr lang="ru-RU" dirty="0" smtClean="0">
                <a:solidFill>
                  <a:srgbClr val="003167"/>
                </a:solidFill>
                <a:latin typeface="Noto Sans Glagolitic" panose="020B0502040504020204" pitchFamily="34" charset="0"/>
                <a:ea typeface="Noto Sans Glagolitic" panose="020B0502040504020204" pitchFamily="34" charset="0"/>
              </a:rPr>
              <a:t>призывает </a:t>
            </a:r>
            <a:r>
              <a:rPr lang="ru-RU" dirty="0">
                <a:solidFill>
                  <a:srgbClr val="003167"/>
                </a:solidFill>
                <a:latin typeface="Noto Sans Glagolitic" panose="020B0502040504020204" pitchFamily="34" charset="0"/>
                <a:ea typeface="Noto Sans Glagolitic" panose="020B0502040504020204" pitchFamily="34" charset="0"/>
              </a:rPr>
              <a:t>усилить </a:t>
            </a:r>
            <a:r>
              <a:rPr lang="ru-RU" b="1" dirty="0">
                <a:solidFill>
                  <a:srgbClr val="003167"/>
                </a:solidFill>
                <a:latin typeface="Noto Sans Glagolitic" panose="020B0502040504020204" pitchFamily="34" charset="0"/>
                <a:ea typeface="Noto Sans Glagolitic" panose="020B0502040504020204" pitchFamily="34" charset="0"/>
              </a:rPr>
              <a:t>участие женщин </a:t>
            </a:r>
            <a:r>
              <a:rPr lang="ru-RU" b="1" dirty="0" smtClean="0">
                <a:solidFill>
                  <a:srgbClr val="003167"/>
                </a:solidFill>
                <a:latin typeface="Noto Sans Glagolitic" panose="020B0502040504020204" pitchFamily="34" charset="0"/>
                <a:ea typeface="Noto Sans Glagolitic" panose="020B0502040504020204" pitchFamily="34" charset="0"/>
              </a:rPr>
              <a:t>и </a:t>
            </a:r>
            <a:r>
              <a:rPr lang="ru-RU" b="1" dirty="0">
                <a:solidFill>
                  <a:srgbClr val="003167"/>
                </a:solidFill>
                <a:latin typeface="Noto Sans Glagolitic" panose="020B0502040504020204" pitchFamily="34" charset="0"/>
                <a:ea typeface="Noto Sans Glagolitic" panose="020B0502040504020204" pitchFamily="34" charset="0"/>
              </a:rPr>
              <a:t>девушек</a:t>
            </a:r>
            <a:r>
              <a:rPr lang="ru-RU" dirty="0">
                <a:solidFill>
                  <a:srgbClr val="003167"/>
                </a:solidFill>
                <a:latin typeface="Noto Sans Glagolitic" panose="020B0502040504020204" pitchFamily="34" charset="0"/>
                <a:ea typeface="Noto Sans Glagolitic" panose="020B0502040504020204" pitchFamily="34" charset="0"/>
              </a:rPr>
              <a:t> в процессе принятия </a:t>
            </a:r>
            <a:r>
              <a:rPr lang="ru-RU" dirty="0" smtClean="0">
                <a:solidFill>
                  <a:srgbClr val="003167"/>
                </a:solidFill>
                <a:latin typeface="Noto Sans Glagolitic" panose="020B0502040504020204" pitchFamily="34" charset="0"/>
                <a:ea typeface="Noto Sans Glagolitic" panose="020B0502040504020204" pitchFamily="34" charset="0"/>
              </a:rPr>
              <a:t>решений;</a:t>
            </a:r>
            <a:endParaRPr lang="ru-RU" dirty="0">
              <a:solidFill>
                <a:srgbClr val="003167"/>
              </a:solidFill>
              <a:latin typeface="Noto Sans Glagolitic" panose="020B0502040504020204" pitchFamily="34" charset="0"/>
              <a:ea typeface="Noto Sans Glagolitic" panose="020B0502040504020204" pitchFamily="34" charset="0"/>
            </a:endParaRPr>
          </a:p>
          <a:p>
            <a:r>
              <a:rPr lang="ru-RU" dirty="0" smtClean="0">
                <a:solidFill>
                  <a:srgbClr val="003167"/>
                </a:solidFill>
                <a:latin typeface="Noto Sans Glagolitic" panose="020B0502040504020204" pitchFamily="34" charset="0"/>
                <a:ea typeface="Noto Sans Glagolitic" panose="020B0502040504020204" pitchFamily="34" charset="0"/>
              </a:rPr>
              <a:t>признает</a:t>
            </a:r>
            <a:r>
              <a:rPr lang="ru-RU" dirty="0">
                <a:solidFill>
                  <a:srgbClr val="003167"/>
                </a:solidFill>
                <a:latin typeface="Noto Sans Glagolitic" panose="020B0502040504020204" pitchFamily="34" charset="0"/>
                <a:ea typeface="Noto Sans Glagolitic" panose="020B0502040504020204" pitchFamily="34" charset="0"/>
              </a:rPr>
              <a:t>, что такие понятия, как мир, конфликт и </a:t>
            </a:r>
            <a:r>
              <a:rPr lang="ru-RU" dirty="0" smtClean="0">
                <a:solidFill>
                  <a:srgbClr val="003167"/>
                </a:solidFill>
                <a:latin typeface="Noto Sans Glagolitic" panose="020B0502040504020204" pitchFamily="34" charset="0"/>
                <a:ea typeface="Noto Sans Glagolitic" panose="020B0502040504020204" pitchFamily="34" charset="0"/>
              </a:rPr>
              <a:t>безопасность, </a:t>
            </a:r>
            <a:r>
              <a:rPr lang="ru-RU" dirty="0">
                <a:solidFill>
                  <a:srgbClr val="003167"/>
                </a:solidFill>
                <a:latin typeface="Noto Sans Glagolitic" panose="020B0502040504020204" pitchFamily="34" charset="0"/>
                <a:ea typeface="Noto Sans Glagolitic" panose="020B0502040504020204" pitchFamily="34" charset="0"/>
              </a:rPr>
              <a:t>имеют </a:t>
            </a:r>
            <a:r>
              <a:rPr lang="ru-RU" b="1" dirty="0" smtClean="0">
                <a:solidFill>
                  <a:srgbClr val="003167"/>
                </a:solidFill>
                <a:latin typeface="Noto Sans Glagolitic" panose="020B0502040504020204" pitchFamily="34" charset="0"/>
                <a:ea typeface="Noto Sans Glagolitic" panose="020B0502040504020204" pitchFamily="34" charset="0"/>
              </a:rPr>
              <a:t>гендерное измерение</a:t>
            </a:r>
            <a:r>
              <a:rPr lang="ru-RU" dirty="0">
                <a:solidFill>
                  <a:srgbClr val="003167"/>
                </a:solidFill>
                <a:latin typeface="Noto Sans Glagolitic" panose="020B0502040504020204" pitchFamily="34" charset="0"/>
                <a:ea typeface="Noto Sans Glagolitic" panose="020B0502040504020204" pitchFamily="34" charset="0"/>
              </a:rPr>
              <a:t>, а потому </a:t>
            </a:r>
            <a:r>
              <a:rPr lang="ru-RU" dirty="0" smtClean="0">
                <a:solidFill>
                  <a:srgbClr val="003167"/>
                </a:solidFill>
                <a:latin typeface="Noto Sans Glagolitic" panose="020B0502040504020204" pitchFamily="34" charset="0"/>
                <a:ea typeface="Noto Sans Glagolitic" panose="020B0502040504020204" pitchFamily="34" charset="0"/>
              </a:rPr>
              <a:t>усилия и меры по реагированию </a:t>
            </a:r>
            <a:r>
              <a:rPr lang="ru-RU" dirty="0">
                <a:solidFill>
                  <a:srgbClr val="003167"/>
                </a:solidFill>
                <a:latin typeface="Noto Sans Glagolitic" panose="020B0502040504020204" pitchFamily="34" charset="0"/>
                <a:ea typeface="Noto Sans Glagolitic" panose="020B0502040504020204" pitchFamily="34" charset="0"/>
              </a:rPr>
              <a:t>и </a:t>
            </a:r>
            <a:r>
              <a:rPr lang="ru-RU" dirty="0" smtClean="0">
                <a:solidFill>
                  <a:srgbClr val="003167"/>
                </a:solidFill>
                <a:latin typeface="Noto Sans Glagolitic" panose="020B0502040504020204" pitchFamily="34" charset="0"/>
                <a:ea typeface="Noto Sans Glagolitic" panose="020B0502040504020204" pitchFamily="34" charset="0"/>
              </a:rPr>
              <a:t>восстановлению </a:t>
            </a:r>
            <a:r>
              <a:rPr lang="ru-RU" dirty="0">
                <a:solidFill>
                  <a:srgbClr val="003167"/>
                </a:solidFill>
                <a:latin typeface="Noto Sans Glagolitic" panose="020B0502040504020204" pitchFamily="34" charset="0"/>
                <a:ea typeface="Noto Sans Glagolitic" panose="020B0502040504020204" pitchFamily="34" charset="0"/>
              </a:rPr>
              <a:t>должны учитывать </a:t>
            </a:r>
            <a:r>
              <a:rPr lang="ru-RU" dirty="0" smtClean="0">
                <a:solidFill>
                  <a:srgbClr val="003167"/>
                </a:solidFill>
                <a:latin typeface="Noto Sans Glagolitic" panose="020B0502040504020204" pitchFamily="34" charset="0"/>
                <a:ea typeface="Noto Sans Glagolitic" panose="020B0502040504020204" pitchFamily="34" charset="0"/>
              </a:rPr>
              <a:t>гендерные аспекты;</a:t>
            </a:r>
            <a:endParaRPr lang="ru-RU" dirty="0">
              <a:solidFill>
                <a:srgbClr val="003167"/>
              </a:solidFill>
              <a:latin typeface="Noto Sans Glagolitic" panose="020B0502040504020204" pitchFamily="34" charset="0"/>
              <a:ea typeface="Noto Sans Glagolitic" panose="020B0502040504020204" pitchFamily="34" charset="0"/>
            </a:endParaRPr>
          </a:p>
          <a:p>
            <a:r>
              <a:rPr lang="ru-RU" dirty="0" smtClean="0">
                <a:solidFill>
                  <a:srgbClr val="003167"/>
                </a:solidFill>
                <a:latin typeface="Noto Sans Glagolitic" panose="020B0502040504020204" pitchFamily="34" charset="0"/>
                <a:ea typeface="Noto Sans Glagolitic" panose="020B0502040504020204" pitchFamily="34" charset="0"/>
              </a:rPr>
              <a:t>подчеркивает </a:t>
            </a:r>
            <a:r>
              <a:rPr lang="ru-RU" b="1" dirty="0" smtClean="0">
                <a:solidFill>
                  <a:srgbClr val="003167"/>
                </a:solidFill>
                <a:latin typeface="Noto Sans Glagolitic" panose="020B0502040504020204" pitchFamily="34" charset="0"/>
                <a:ea typeface="Noto Sans Glagolitic" panose="020B0502040504020204" pitchFamily="34" charset="0"/>
              </a:rPr>
              <a:t>особое влияние </a:t>
            </a:r>
            <a:r>
              <a:rPr lang="ru-RU" dirty="0">
                <a:solidFill>
                  <a:srgbClr val="003167"/>
                </a:solidFill>
                <a:latin typeface="Noto Sans Glagolitic" panose="020B0502040504020204" pitchFamily="34" charset="0"/>
                <a:ea typeface="Noto Sans Glagolitic" panose="020B0502040504020204" pitchFamily="34" charset="0"/>
              </a:rPr>
              <a:t>войны на женщин и девушек и </a:t>
            </a:r>
            <a:r>
              <a:rPr lang="ru-RU" dirty="0" smtClean="0">
                <a:solidFill>
                  <a:srgbClr val="003167"/>
                </a:solidFill>
                <a:latin typeface="Noto Sans Glagolitic" panose="020B0502040504020204" pitchFamily="34" charset="0"/>
                <a:ea typeface="Noto Sans Glagolitic" panose="020B0502040504020204" pitchFamily="34" charset="0"/>
              </a:rPr>
              <a:t>их специфические потребности с точки зрения безопасности </a:t>
            </a:r>
            <a:r>
              <a:rPr lang="ru-RU" dirty="0">
                <a:solidFill>
                  <a:srgbClr val="003167"/>
                </a:solidFill>
                <a:latin typeface="Noto Sans Glagolitic" panose="020B0502040504020204" pitchFamily="34" charset="0"/>
                <a:ea typeface="Noto Sans Glagolitic" panose="020B0502040504020204" pitchFamily="34" charset="0"/>
              </a:rPr>
              <a:t>и защиты</a:t>
            </a:r>
            <a:r>
              <a:rPr lang="ru-RU" dirty="0" smtClean="0">
                <a:solidFill>
                  <a:srgbClr val="003167"/>
                </a:solidFill>
                <a:latin typeface="Noto Sans Glagolitic" panose="020B0502040504020204" pitchFamily="34" charset="0"/>
                <a:ea typeface="Noto Sans Glagolitic" panose="020B0502040504020204" pitchFamily="34" charset="0"/>
              </a:rPr>
              <a:t>.</a:t>
            </a:r>
          </a:p>
          <a:p>
            <a:endParaRPr lang="en-US" dirty="0"/>
          </a:p>
        </p:txBody>
      </p:sp>
      <p:pic>
        <p:nvPicPr>
          <p:cNvPr id="9" name="Picture 8"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261" y="6106936"/>
            <a:ext cx="5351365" cy="514279"/>
          </a:xfrm>
          <a:prstGeom prst="rect">
            <a:avLst/>
          </a:prstGeom>
        </p:spPr>
      </p:pic>
    </p:spTree>
    <p:extLst>
      <p:ext uri="{BB962C8B-B14F-4D97-AF65-F5344CB8AC3E}">
        <p14:creationId xmlns:p14="http://schemas.microsoft.com/office/powerpoint/2010/main" val="4093728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2"/>
          <p:cNvSpPr/>
          <p:nvPr/>
        </p:nvSpPr>
        <p:spPr>
          <a:xfrm>
            <a:off x="9933738" y="1630763"/>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290" y="568517"/>
            <a:ext cx="5646967" cy="1902241"/>
          </a:xfrm>
          <a:prstGeom prst="rect">
            <a:avLst/>
          </a:prstGeom>
        </p:spPr>
      </p:pic>
      <p:sp>
        <p:nvSpPr>
          <p:cNvPr id="2" name="Title 1"/>
          <p:cNvSpPr>
            <a:spLocks noGrp="1"/>
          </p:cNvSpPr>
          <p:nvPr>
            <p:ph type="title"/>
          </p:nvPr>
        </p:nvSpPr>
        <p:spPr>
          <a:xfrm>
            <a:off x="137856" y="351866"/>
            <a:ext cx="10515600" cy="985893"/>
          </a:xfrm>
        </p:spPr>
        <p:txBody>
          <a:bodyPr>
            <a:noAutofit/>
          </a:bodyPr>
          <a:lstStyle/>
          <a:p>
            <a:pPr algn="l"/>
            <a:r>
              <a:rPr lang="ru-RU" b="1" dirty="0">
                <a:solidFill>
                  <a:srgbClr val="003167"/>
                </a:solidFill>
                <a:latin typeface="Aharoni" panose="02010803020104030203" pitchFamily="2" charset="-79"/>
                <a:ea typeface="Noto Sans Glagolitic" panose="020B0502040504020204" pitchFamily="34" charset="0"/>
                <a:cs typeface="Aharoni" panose="02010803020104030203" pitchFamily="2" charset="-79"/>
              </a:rPr>
              <a:t>Мир и безопасность имеют </a:t>
            </a:r>
            <a:r>
              <a:rPr lang="ru-RU"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гендерное измерение </a:t>
            </a:r>
            <a:endParaRPr lang="en-US"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endParaRPr>
          </a:p>
        </p:txBody>
      </p:sp>
      <p:sp>
        <p:nvSpPr>
          <p:cNvPr id="4" name="Content Placeholder 3"/>
          <p:cNvSpPr>
            <a:spLocks noGrp="1"/>
          </p:cNvSpPr>
          <p:nvPr>
            <p:ph idx="1"/>
          </p:nvPr>
        </p:nvSpPr>
        <p:spPr>
          <a:xfrm>
            <a:off x="838200" y="1447800"/>
            <a:ext cx="9448800" cy="4506134"/>
          </a:xfrm>
        </p:spPr>
        <p:txBody>
          <a:bodyPr>
            <a:normAutofit fontScale="92500" lnSpcReduction="10000"/>
          </a:bodyPr>
          <a:lstStyle/>
          <a:p>
            <a:pPr marL="268288" lvl="1" indent="-268288"/>
            <a:r>
              <a:rPr lang="ru-RU" sz="2700" dirty="0" smtClean="0">
                <a:solidFill>
                  <a:srgbClr val="003167"/>
                </a:solidFill>
                <a:latin typeface="Noto Sans Glagolitic" panose="020B0502040504020204" pitchFamily="34" charset="0"/>
                <a:ea typeface="Noto Sans Glagolitic" panose="020B0502040504020204" pitchFamily="34" charset="0"/>
              </a:rPr>
              <a:t>Примеры </a:t>
            </a:r>
            <a:r>
              <a:rPr lang="ru-RU" sz="2700" dirty="0">
                <a:solidFill>
                  <a:srgbClr val="003167"/>
                </a:solidFill>
                <a:latin typeface="Noto Sans Glagolitic" panose="020B0502040504020204" pitchFamily="34" charset="0"/>
                <a:ea typeface="Noto Sans Glagolitic" panose="020B0502040504020204" pitchFamily="34" charset="0"/>
              </a:rPr>
              <a:t>из </a:t>
            </a:r>
            <a:r>
              <a:rPr lang="ru-RU" sz="2700" dirty="0" smtClean="0">
                <a:solidFill>
                  <a:srgbClr val="003167"/>
                </a:solidFill>
                <a:latin typeface="Noto Sans Glagolitic" panose="020B0502040504020204" pitchFamily="34" charset="0"/>
                <a:ea typeface="Noto Sans Glagolitic" panose="020B0502040504020204" pitchFamily="34" charset="0"/>
              </a:rPr>
              <a:t>отчетов/наблюдений </a:t>
            </a:r>
            <a:r>
              <a:rPr lang="ru-RU" sz="2700" dirty="0">
                <a:solidFill>
                  <a:srgbClr val="003167"/>
                </a:solidFill>
                <a:latin typeface="Noto Sans Glagolitic" panose="020B0502040504020204" pitchFamily="34" charset="0"/>
                <a:ea typeface="Noto Sans Glagolitic" panose="020B0502040504020204" pitchFamily="34" charset="0"/>
              </a:rPr>
              <a:t>СММ:</a:t>
            </a:r>
          </a:p>
          <a:p>
            <a:pPr lvl="1"/>
            <a:r>
              <a:rPr lang="ru-RU" dirty="0">
                <a:solidFill>
                  <a:srgbClr val="003167"/>
                </a:solidFill>
                <a:latin typeface="Noto Sans Glagolitic" panose="020B0502040504020204" pitchFamily="34" charset="0"/>
                <a:ea typeface="Noto Sans Glagolitic" panose="020B0502040504020204" pitchFamily="34" charset="0"/>
              </a:rPr>
              <a:t>Мальчики </a:t>
            </a:r>
            <a:r>
              <a:rPr lang="ru-RU" dirty="0">
                <a:solidFill>
                  <a:srgbClr val="00B050"/>
                </a:solidFill>
                <a:latin typeface="Noto Sans Glagolitic" panose="020B0502040504020204" pitchFamily="34" charset="0"/>
                <a:ea typeface="Noto Sans Glagolitic" panose="020B0502040504020204" pitchFamily="34" charset="0"/>
              </a:rPr>
              <a:t>чаще</a:t>
            </a:r>
            <a:r>
              <a:rPr lang="ru-RU" dirty="0">
                <a:solidFill>
                  <a:srgbClr val="003167"/>
                </a:solidFill>
                <a:latin typeface="Noto Sans Glagolitic" panose="020B0502040504020204" pitchFamily="34" charset="0"/>
                <a:ea typeface="Noto Sans Glagolitic" panose="020B0502040504020204" pitchFamily="34" charset="0"/>
              </a:rPr>
              <a:t> девочек получают ранения от </a:t>
            </a:r>
            <a:r>
              <a:rPr lang="ru-RU" dirty="0" smtClean="0">
                <a:solidFill>
                  <a:srgbClr val="003167"/>
                </a:solidFill>
                <a:latin typeface="Noto Sans Glagolitic" panose="020B0502040504020204" pitchFamily="34" charset="0"/>
                <a:ea typeface="Noto Sans Glagolitic" panose="020B0502040504020204" pitchFamily="34" charset="0"/>
              </a:rPr>
              <a:t>мин/неразорвавшихся </a:t>
            </a:r>
            <a:r>
              <a:rPr lang="ru-RU" dirty="0">
                <a:solidFill>
                  <a:srgbClr val="003167"/>
                </a:solidFill>
                <a:latin typeface="Noto Sans Glagolitic" panose="020B0502040504020204" pitchFamily="34" charset="0"/>
                <a:ea typeface="Noto Sans Glagolitic" panose="020B0502040504020204" pitchFamily="34" charset="0"/>
              </a:rPr>
              <a:t>боеприпасов.</a:t>
            </a:r>
          </a:p>
          <a:p>
            <a:pPr lvl="1"/>
            <a:r>
              <a:rPr lang="ru-RU" dirty="0">
                <a:solidFill>
                  <a:srgbClr val="003167"/>
                </a:solidFill>
                <a:latin typeface="Noto Sans Glagolitic" panose="020B0502040504020204" pitchFamily="34" charset="0"/>
                <a:ea typeface="Noto Sans Glagolitic" panose="020B0502040504020204" pitchFamily="34" charset="0"/>
              </a:rPr>
              <a:t>Женщины, </a:t>
            </a:r>
            <a:r>
              <a:rPr lang="ru-RU" dirty="0" smtClean="0">
                <a:solidFill>
                  <a:srgbClr val="003167"/>
                </a:solidFill>
                <a:latin typeface="Noto Sans Glagolitic" panose="020B0502040504020204" pitchFamily="34" charset="0"/>
                <a:ea typeface="Noto Sans Glagolitic" panose="020B0502040504020204" pitchFamily="34" charset="0"/>
              </a:rPr>
              <a:t>получившие </a:t>
            </a:r>
            <a:r>
              <a:rPr lang="ru-RU" dirty="0">
                <a:solidFill>
                  <a:srgbClr val="003167"/>
                </a:solidFill>
                <a:latin typeface="Noto Sans Glagolitic" panose="020B0502040504020204" pitchFamily="34" charset="0"/>
                <a:ea typeface="Noto Sans Glagolitic" panose="020B0502040504020204" pitchFamily="34" charset="0"/>
              </a:rPr>
              <a:t>ранения от </a:t>
            </a:r>
            <a:r>
              <a:rPr lang="ru-RU" dirty="0" smtClean="0">
                <a:solidFill>
                  <a:srgbClr val="003167"/>
                </a:solidFill>
                <a:latin typeface="Noto Sans Glagolitic" panose="020B0502040504020204" pitchFamily="34" charset="0"/>
                <a:ea typeface="Noto Sans Glagolitic" panose="020B0502040504020204" pitchFamily="34" charset="0"/>
              </a:rPr>
              <a:t>мин/неразорвавшихся </a:t>
            </a:r>
            <a:r>
              <a:rPr lang="ru-RU" dirty="0">
                <a:solidFill>
                  <a:srgbClr val="003167"/>
                </a:solidFill>
                <a:latin typeface="Noto Sans Glagolitic" panose="020B0502040504020204" pitchFamily="34" charset="0"/>
                <a:ea typeface="Noto Sans Glagolitic" panose="020B0502040504020204" pitchFamily="34" charset="0"/>
              </a:rPr>
              <a:t>боеприпасов, </a:t>
            </a:r>
            <a:r>
              <a:rPr lang="ru-RU" dirty="0" smtClean="0">
                <a:solidFill>
                  <a:srgbClr val="003167"/>
                </a:solidFill>
                <a:latin typeface="Noto Sans Glagolitic" panose="020B0502040504020204" pitchFamily="34" charset="0"/>
                <a:ea typeface="Noto Sans Glagolitic" panose="020B0502040504020204" pitchFamily="34" charset="0"/>
              </a:rPr>
              <a:t>в большинстве случаев </a:t>
            </a:r>
            <a:r>
              <a:rPr lang="ru-RU" dirty="0">
                <a:solidFill>
                  <a:srgbClr val="003167"/>
                </a:solidFill>
                <a:latin typeface="Noto Sans Glagolitic" panose="020B0502040504020204" pitchFamily="34" charset="0"/>
                <a:ea typeface="Noto Sans Glagolitic" panose="020B0502040504020204" pitchFamily="34" charset="0"/>
              </a:rPr>
              <a:t>просто находились рядом с местом инцидента.</a:t>
            </a:r>
          </a:p>
          <a:p>
            <a:pPr lvl="1"/>
            <a:r>
              <a:rPr lang="ru-RU" dirty="0">
                <a:solidFill>
                  <a:srgbClr val="003167"/>
                </a:solidFill>
                <a:latin typeface="Noto Sans Glagolitic" panose="020B0502040504020204" pitchFamily="34" charset="0"/>
                <a:ea typeface="Noto Sans Glagolitic" panose="020B0502040504020204" pitchFamily="34" charset="0"/>
              </a:rPr>
              <a:t>Из-за разрыва социальных связей </a:t>
            </a:r>
            <a:r>
              <a:rPr lang="ru-RU" dirty="0" smtClean="0">
                <a:solidFill>
                  <a:srgbClr val="003167"/>
                </a:solidFill>
                <a:latin typeface="Noto Sans Glagolitic" panose="020B0502040504020204" pitchFamily="34" charset="0"/>
                <a:ea typeface="Noto Sans Glagolitic" panose="020B0502040504020204" pitchFamily="34" charset="0"/>
              </a:rPr>
              <a:t>обязанности женщин в вопросах </a:t>
            </a:r>
            <a:r>
              <a:rPr lang="ru-RU" dirty="0">
                <a:solidFill>
                  <a:srgbClr val="003167"/>
                </a:solidFill>
                <a:latin typeface="Noto Sans Glagolitic" panose="020B0502040504020204" pitchFamily="34" charset="0"/>
                <a:ea typeface="Noto Sans Glagolitic" panose="020B0502040504020204" pitchFamily="34" charset="0"/>
              </a:rPr>
              <a:t>опекунства</a:t>
            </a:r>
            <a:r>
              <a:rPr lang="ru-RU" dirty="0" smtClean="0">
                <a:solidFill>
                  <a:srgbClr val="003167"/>
                </a:solidFill>
                <a:latin typeface="Noto Sans Glagolitic" panose="020B0502040504020204" pitchFamily="34" charset="0"/>
                <a:ea typeface="Noto Sans Glagolitic" panose="020B0502040504020204" pitchFamily="34" charset="0"/>
              </a:rPr>
              <a:t> возрастают: </a:t>
            </a:r>
            <a:r>
              <a:rPr lang="ru-RU" dirty="0">
                <a:solidFill>
                  <a:srgbClr val="003167"/>
                </a:solidFill>
                <a:latin typeface="Noto Sans Glagolitic" panose="020B0502040504020204" pitchFamily="34" charset="0"/>
                <a:ea typeface="Noto Sans Glagolitic" panose="020B0502040504020204" pitchFamily="34" charset="0"/>
              </a:rPr>
              <a:t>например, пожилые женщины часто заботятся о внуках, </a:t>
            </a:r>
            <a:r>
              <a:rPr lang="ru-RU" dirty="0" smtClean="0">
                <a:solidFill>
                  <a:srgbClr val="003167"/>
                </a:solidFill>
                <a:latin typeface="Noto Sans Glagolitic" panose="020B0502040504020204" pitchFamily="34" charset="0"/>
                <a:ea typeface="Noto Sans Glagolitic" panose="020B0502040504020204" pitchFamily="34" charset="0"/>
              </a:rPr>
              <a:t>поскольку </a:t>
            </a:r>
            <a:r>
              <a:rPr lang="ru-RU" dirty="0">
                <a:solidFill>
                  <a:srgbClr val="003167"/>
                </a:solidFill>
                <a:latin typeface="Noto Sans Glagolitic" panose="020B0502040504020204" pitchFamily="34" charset="0"/>
                <a:ea typeface="Noto Sans Glagolitic" panose="020B0502040504020204" pitchFamily="34" charset="0"/>
              </a:rPr>
              <a:t>их родители </a:t>
            </a:r>
            <a:r>
              <a:rPr lang="ru-RU" dirty="0" smtClean="0">
                <a:solidFill>
                  <a:srgbClr val="003167"/>
                </a:solidFill>
                <a:latin typeface="Noto Sans Glagolitic" panose="020B0502040504020204" pitchFamily="34" charset="0"/>
                <a:ea typeface="Noto Sans Glagolitic" panose="020B0502040504020204" pitchFamily="34" charset="0"/>
              </a:rPr>
              <a:t>переехали в другое место в поисках </a:t>
            </a:r>
            <a:r>
              <a:rPr lang="ru-RU" dirty="0">
                <a:solidFill>
                  <a:srgbClr val="003167"/>
                </a:solidFill>
                <a:latin typeface="Noto Sans Glagolitic" panose="020B0502040504020204" pitchFamily="34" charset="0"/>
                <a:ea typeface="Noto Sans Glagolitic" panose="020B0502040504020204" pitchFamily="34" charset="0"/>
              </a:rPr>
              <a:t>работы.</a:t>
            </a:r>
          </a:p>
          <a:p>
            <a:pPr lvl="1"/>
            <a:r>
              <a:rPr lang="ru-RU" dirty="0" smtClean="0">
                <a:solidFill>
                  <a:srgbClr val="003167"/>
                </a:solidFill>
                <a:latin typeface="Noto Sans Glagolitic" panose="020B0502040504020204" pitchFamily="34" charset="0"/>
                <a:ea typeface="Noto Sans Glagolitic" panose="020B0502040504020204" pitchFamily="34" charset="0"/>
              </a:rPr>
              <a:t>Из-за опасных условий </a:t>
            </a:r>
            <a:r>
              <a:rPr lang="ru-RU" dirty="0">
                <a:solidFill>
                  <a:srgbClr val="003167"/>
                </a:solidFill>
                <a:latin typeface="Noto Sans Glagolitic" panose="020B0502040504020204" pitchFamily="34" charset="0"/>
                <a:ea typeface="Noto Sans Glagolitic" panose="020B0502040504020204" pitchFamily="34" charset="0"/>
              </a:rPr>
              <a:t>женщины и девушки часто подвергаются </a:t>
            </a:r>
            <a:r>
              <a:rPr lang="ru-RU" dirty="0" smtClean="0">
                <a:solidFill>
                  <a:srgbClr val="003167"/>
                </a:solidFill>
                <a:latin typeface="Noto Sans Glagolitic" panose="020B0502040504020204" pitchFamily="34" charset="0"/>
                <a:ea typeface="Noto Sans Glagolitic" panose="020B0502040504020204" pitchFamily="34" charset="0"/>
              </a:rPr>
              <a:t>большему риску </a:t>
            </a:r>
            <a:r>
              <a:rPr lang="ru-RU" dirty="0">
                <a:solidFill>
                  <a:srgbClr val="003167"/>
                </a:solidFill>
                <a:latin typeface="Noto Sans Glagolitic" panose="020B0502040504020204" pitchFamily="34" charset="0"/>
                <a:ea typeface="Noto Sans Glagolitic" panose="020B0502040504020204" pitchFamily="34" charset="0"/>
              </a:rPr>
              <a:t>сексуального насилия, особенно когда вынуждены ночевать на </a:t>
            </a:r>
            <a:r>
              <a:rPr lang="ru-RU" dirty="0" smtClean="0">
                <a:solidFill>
                  <a:srgbClr val="003167"/>
                </a:solidFill>
                <a:latin typeface="Noto Sans Glagolitic" panose="020B0502040504020204" pitchFamily="34" charset="0"/>
                <a:ea typeface="Noto Sans Glagolitic" panose="020B0502040504020204" pitchFamily="34" charset="0"/>
              </a:rPr>
              <a:t>КПВВ или жить в местах </a:t>
            </a:r>
            <a:r>
              <a:rPr lang="ru-RU" dirty="0">
                <a:solidFill>
                  <a:srgbClr val="003167"/>
                </a:solidFill>
                <a:latin typeface="Noto Sans Glagolitic" panose="020B0502040504020204" pitchFamily="34" charset="0"/>
                <a:ea typeface="Noto Sans Glagolitic" panose="020B0502040504020204" pitchFamily="34" charset="0"/>
              </a:rPr>
              <a:t>для </a:t>
            </a:r>
            <a:r>
              <a:rPr lang="ru-RU" dirty="0" smtClean="0">
                <a:solidFill>
                  <a:srgbClr val="003167"/>
                </a:solidFill>
                <a:latin typeface="Noto Sans Glagolitic" panose="020B0502040504020204" pitchFamily="34" charset="0"/>
                <a:ea typeface="Noto Sans Glagolitic" panose="020B0502040504020204" pitchFamily="34" charset="0"/>
              </a:rPr>
              <a:t>ВПЛ с </a:t>
            </a:r>
            <a:r>
              <a:rPr lang="ru-RU" dirty="0">
                <a:solidFill>
                  <a:srgbClr val="003167"/>
                </a:solidFill>
                <a:latin typeface="Noto Sans Glagolitic" panose="020B0502040504020204" pitchFamily="34" charset="0"/>
                <a:ea typeface="Noto Sans Glagolitic" panose="020B0502040504020204" pitchFamily="34" charset="0"/>
              </a:rPr>
              <a:t>плохими </a:t>
            </a:r>
            <a:r>
              <a:rPr lang="ru-RU" dirty="0" smtClean="0">
                <a:solidFill>
                  <a:srgbClr val="003167"/>
                </a:solidFill>
                <a:latin typeface="Noto Sans Glagolitic" panose="020B0502040504020204" pitchFamily="34" charset="0"/>
                <a:ea typeface="Noto Sans Glagolitic" panose="020B0502040504020204" pitchFamily="34" charset="0"/>
              </a:rPr>
              <a:t>условиями...</a:t>
            </a:r>
            <a:endParaRPr lang="en-GB" dirty="0">
              <a:solidFill>
                <a:srgbClr val="003167"/>
              </a:solidFill>
              <a:latin typeface="Noto Sans Glagolitic" panose="020B0502040504020204" pitchFamily="34" charset="0"/>
              <a:ea typeface="Noto Sans Glagolitic" panose="020B0502040504020204" pitchFamily="34" charset="0"/>
            </a:endParaRPr>
          </a:p>
          <a:p>
            <a:r>
              <a:rPr lang="en-GB" sz="3600" b="1" dirty="0" smtClean="0">
                <a:solidFill>
                  <a:srgbClr val="FF0000"/>
                </a:solidFill>
                <a:latin typeface="Noto Sans Glagolitic" panose="020B0502040504020204" pitchFamily="34" charset="0"/>
                <a:ea typeface="Noto Sans Glagolitic" panose="020B0502040504020204" pitchFamily="34" charset="0"/>
              </a:rPr>
              <a:t>…..??</a:t>
            </a:r>
          </a:p>
          <a:p>
            <a:pPr lvl="1"/>
            <a:endParaRPr lang="en-GB" dirty="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endParaRPr lang="en-US" dirty="0"/>
          </a:p>
        </p:txBody>
      </p:sp>
      <p:pic>
        <p:nvPicPr>
          <p:cNvPr id="10" name="Picture 9"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261" y="6063975"/>
            <a:ext cx="5351365" cy="514279"/>
          </a:xfrm>
          <a:prstGeom prst="rect">
            <a:avLst/>
          </a:prstGeom>
        </p:spPr>
      </p:pic>
    </p:spTree>
    <p:extLst>
      <p:ext uri="{BB962C8B-B14F-4D97-AF65-F5344CB8AC3E}">
        <p14:creationId xmlns:p14="http://schemas.microsoft.com/office/powerpoint/2010/main" val="1340258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2"/>
          <p:cNvSpPr/>
          <p:nvPr/>
        </p:nvSpPr>
        <p:spPr>
          <a:xfrm>
            <a:off x="9933738" y="1630763"/>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290" y="568517"/>
            <a:ext cx="5646967" cy="1902241"/>
          </a:xfrm>
          <a:prstGeom prst="rect">
            <a:avLst/>
          </a:prstGeom>
        </p:spPr>
      </p:pic>
      <p:sp>
        <p:nvSpPr>
          <p:cNvPr id="2" name="Title 1"/>
          <p:cNvSpPr>
            <a:spLocks noGrp="1"/>
          </p:cNvSpPr>
          <p:nvPr>
            <p:ph type="title"/>
          </p:nvPr>
        </p:nvSpPr>
        <p:spPr>
          <a:xfrm>
            <a:off x="137856" y="351866"/>
            <a:ext cx="10515600" cy="1325563"/>
          </a:xfrm>
        </p:spPr>
        <p:txBody>
          <a:bodyPr>
            <a:noAutofit/>
          </a:bodyPr>
          <a:lstStyle/>
          <a:p>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Насилие </a:t>
            </a:r>
            <a:r>
              <a:rPr lang="ru-RU"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rPr>
              <a:t>по гендерному </a:t>
            </a:r>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признаку</a:t>
            </a:r>
            <a:r>
              <a:rPr lang="en-US"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 </a:t>
            </a:r>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и </a:t>
            </a:r>
            <a:r>
              <a:rPr lang="ru-RU"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rPr>
              <a:t>конфликт</a:t>
            </a:r>
            <a:endParaRPr lang="en-US"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endParaRPr>
          </a:p>
        </p:txBody>
      </p:sp>
      <p:sp>
        <p:nvSpPr>
          <p:cNvPr id="4" name="Content Placeholder 3"/>
          <p:cNvSpPr>
            <a:spLocks noGrp="1"/>
          </p:cNvSpPr>
          <p:nvPr>
            <p:ph idx="1"/>
          </p:nvPr>
        </p:nvSpPr>
        <p:spPr>
          <a:xfrm>
            <a:off x="906206" y="1778258"/>
            <a:ext cx="8978900" cy="4506134"/>
          </a:xfrm>
        </p:spPr>
        <p:txBody>
          <a:bodyPr>
            <a:normAutofit/>
          </a:bodyPr>
          <a:lstStyle/>
          <a:p>
            <a:pPr marL="342900" indent="-342900" algn="just"/>
            <a:r>
              <a:rPr lang="ru-RU" sz="2400" dirty="0" smtClean="0">
                <a:solidFill>
                  <a:srgbClr val="003167"/>
                </a:solidFill>
                <a:latin typeface="Noto Sans Glagolitic" panose="020B0502040504020204" pitchFamily="34" charset="0"/>
                <a:ea typeface="Noto Sans Glagolitic" panose="020B0502040504020204" pitchFamily="34" charset="0"/>
              </a:rPr>
              <a:t>Во </a:t>
            </a:r>
            <a:r>
              <a:rPr lang="ru-RU" sz="2400" dirty="0">
                <a:solidFill>
                  <a:srgbClr val="003167"/>
                </a:solidFill>
                <a:latin typeface="Noto Sans Glagolitic" panose="020B0502040504020204" pitchFamily="34" charset="0"/>
                <a:ea typeface="Noto Sans Glagolitic" panose="020B0502040504020204" pitchFamily="34" charset="0"/>
              </a:rPr>
              <a:t>время конфликтов и </a:t>
            </a:r>
            <a:r>
              <a:rPr lang="ru-RU" sz="2400" dirty="0" smtClean="0">
                <a:solidFill>
                  <a:srgbClr val="003167"/>
                </a:solidFill>
                <a:latin typeface="Noto Sans Glagolitic" panose="020B0502040504020204" pitchFamily="34" charset="0"/>
                <a:ea typeface="Noto Sans Glagolitic" panose="020B0502040504020204" pitchFamily="34" charset="0"/>
              </a:rPr>
              <a:t>гуманитарных </a:t>
            </a:r>
            <a:r>
              <a:rPr lang="ru-RU" sz="2400" dirty="0">
                <a:solidFill>
                  <a:srgbClr val="003167"/>
                </a:solidFill>
                <a:latin typeface="Noto Sans Glagolitic" panose="020B0502040504020204" pitchFamily="34" charset="0"/>
                <a:ea typeface="Noto Sans Glagolitic" panose="020B0502040504020204" pitchFamily="34" charset="0"/>
              </a:rPr>
              <a:t>кризисов многие факторы могут повысить </a:t>
            </a:r>
            <a:r>
              <a:rPr lang="ru-RU" sz="2400" dirty="0" smtClean="0">
                <a:solidFill>
                  <a:srgbClr val="003167"/>
                </a:solidFill>
                <a:latin typeface="Noto Sans Glagolitic" panose="020B0502040504020204" pitchFamily="34" charset="0"/>
                <a:ea typeface="Noto Sans Glagolitic" panose="020B0502040504020204" pitchFamily="34" charset="0"/>
              </a:rPr>
              <a:t>риск </a:t>
            </a:r>
            <a:r>
              <a:rPr lang="ru-RU" sz="2400" dirty="0">
                <a:solidFill>
                  <a:srgbClr val="003167"/>
                </a:solidFill>
                <a:latin typeface="Noto Sans Glagolitic" panose="020B0502040504020204" pitchFamily="34" charset="0"/>
                <a:ea typeface="Noto Sans Glagolitic" panose="020B0502040504020204" pitchFamily="34" charset="0"/>
              </a:rPr>
              <a:t>возникновения случаев насилия по гендерному признаку</a:t>
            </a:r>
            <a:r>
              <a:rPr lang="ru-RU" sz="2400" dirty="0" smtClean="0">
                <a:solidFill>
                  <a:srgbClr val="003167"/>
                </a:solidFill>
                <a:latin typeface="Noto Sans Glagolitic" panose="020B0502040504020204" pitchFamily="34" charset="0"/>
                <a:ea typeface="Noto Sans Glagolitic" panose="020B0502040504020204" pitchFamily="34" charset="0"/>
              </a:rPr>
              <a:t>.</a:t>
            </a:r>
            <a:endParaRPr lang="en-US" sz="2400" dirty="0">
              <a:solidFill>
                <a:srgbClr val="003167"/>
              </a:solidFill>
              <a:latin typeface="Noto Sans Glagolitic" panose="020B0502040504020204" pitchFamily="34" charset="0"/>
              <a:ea typeface="Noto Sans Glagolitic" panose="020B0502040504020204" pitchFamily="34" charset="0"/>
            </a:endParaRPr>
          </a:p>
          <a:p>
            <a:pPr marL="342900" indent="-342900" algn="just"/>
            <a:r>
              <a:rPr lang="ru-RU" sz="2400" dirty="0" smtClean="0">
                <a:solidFill>
                  <a:srgbClr val="003167"/>
                </a:solidFill>
                <a:latin typeface="Noto Sans Glagolitic" panose="020B0502040504020204" pitchFamily="34" charset="0"/>
                <a:ea typeface="Noto Sans Glagolitic" panose="020B0502040504020204" pitchFamily="34" charset="0"/>
              </a:rPr>
              <a:t>Насилие </a:t>
            </a:r>
            <a:r>
              <a:rPr lang="ru-RU" sz="2400" dirty="0">
                <a:solidFill>
                  <a:srgbClr val="003167"/>
                </a:solidFill>
                <a:latin typeface="Noto Sans Glagolitic" panose="020B0502040504020204" pitchFamily="34" charset="0"/>
                <a:ea typeface="Noto Sans Glagolitic" panose="020B0502040504020204" pitchFamily="34" charset="0"/>
              </a:rPr>
              <a:t>в отношении женщин может стать </a:t>
            </a:r>
            <a:r>
              <a:rPr lang="ru-RU" sz="2400" dirty="0" smtClean="0">
                <a:solidFill>
                  <a:srgbClr val="003167"/>
                </a:solidFill>
                <a:latin typeface="Noto Sans Glagolitic" panose="020B0502040504020204" pitchFamily="34" charset="0"/>
                <a:ea typeface="Noto Sans Glagolitic" panose="020B0502040504020204" pitchFamily="34" charset="0"/>
              </a:rPr>
              <a:t>более приемлемым явлением, которое воспринимается терпимо </a:t>
            </a:r>
            <a:r>
              <a:rPr lang="ru-RU" sz="2400" dirty="0">
                <a:solidFill>
                  <a:srgbClr val="003167"/>
                </a:solidFill>
                <a:latin typeface="Noto Sans Glagolitic" panose="020B0502040504020204" pitchFamily="34" charset="0"/>
                <a:ea typeface="Noto Sans Glagolitic" panose="020B0502040504020204" pitchFamily="34" charset="0"/>
              </a:rPr>
              <a:t>(ВООЗ).</a:t>
            </a:r>
            <a:endParaRPr lang="en-US" sz="2400" dirty="0">
              <a:solidFill>
                <a:srgbClr val="003167"/>
              </a:solidFill>
              <a:latin typeface="Noto Sans Glagolitic" panose="020B0502040504020204" pitchFamily="34" charset="0"/>
              <a:ea typeface="Noto Sans Glagolitic" panose="020B0502040504020204" pitchFamily="34" charset="0"/>
            </a:endParaRPr>
          </a:p>
          <a:p>
            <a:pPr marL="342900" indent="-342900" algn="just"/>
            <a:r>
              <a:rPr lang="ru-RU" sz="2400" dirty="0" smtClean="0">
                <a:solidFill>
                  <a:srgbClr val="003167"/>
                </a:solidFill>
                <a:latin typeface="Noto Sans Glagolitic" panose="020B0502040504020204" pitchFamily="34" charset="0"/>
                <a:ea typeface="Noto Sans Glagolitic" panose="020B0502040504020204" pitchFamily="34" charset="0"/>
              </a:rPr>
              <a:t>Согласно </a:t>
            </a:r>
            <a:r>
              <a:rPr lang="ru-RU" sz="2400" dirty="0">
                <a:solidFill>
                  <a:srgbClr val="003167"/>
                </a:solidFill>
                <a:latin typeface="Noto Sans Glagolitic" panose="020B0502040504020204" pitchFamily="34" charset="0"/>
                <a:ea typeface="Noto Sans Glagolitic" panose="020B0502040504020204" pitchFamily="34" charset="0"/>
              </a:rPr>
              <a:t>исследованию от </a:t>
            </a:r>
            <a:r>
              <a:rPr lang="ru-RU" sz="2400" dirty="0" smtClean="0">
                <a:solidFill>
                  <a:srgbClr val="003167"/>
                </a:solidFill>
                <a:latin typeface="Noto Sans Glagolitic" panose="020B0502040504020204" pitchFamily="34" charset="0"/>
                <a:ea typeface="Noto Sans Glagolitic" panose="020B0502040504020204" pitchFamily="34" charset="0"/>
              </a:rPr>
              <a:t>2019 года, проведенному </a:t>
            </a:r>
            <a:r>
              <a:rPr lang="ru-RU" sz="2400" dirty="0">
                <a:solidFill>
                  <a:srgbClr val="003167"/>
                </a:solidFill>
                <a:latin typeface="Noto Sans Glagolitic" panose="020B0502040504020204" pitchFamily="34" charset="0"/>
                <a:ea typeface="Noto Sans Glagolitic" panose="020B0502040504020204" pitchFamily="34" charset="0"/>
              </a:rPr>
              <a:t>под руководством ОБСЕ, </a:t>
            </a:r>
            <a:r>
              <a:rPr lang="ru-RU" sz="2400" b="1" dirty="0">
                <a:solidFill>
                  <a:srgbClr val="003167"/>
                </a:solidFill>
                <a:latin typeface="Noto Sans Glagolitic" panose="020B0502040504020204" pitchFamily="34" charset="0"/>
                <a:ea typeface="Noto Sans Glagolitic" panose="020B0502040504020204" pitchFamily="34" charset="0"/>
              </a:rPr>
              <a:t>79% женщин, чьи партнеры участвовали в </a:t>
            </a:r>
            <a:r>
              <a:rPr lang="ru-RU" sz="2400" b="1" dirty="0" smtClean="0">
                <a:solidFill>
                  <a:srgbClr val="003167"/>
                </a:solidFill>
                <a:latin typeface="Noto Sans Glagolitic" panose="020B0502040504020204" pitchFamily="34" charset="0"/>
                <a:ea typeface="Noto Sans Glagolitic" panose="020B0502040504020204" pitchFamily="34" charset="0"/>
              </a:rPr>
              <a:t>вооруженном конфликте, </a:t>
            </a:r>
            <a:r>
              <a:rPr lang="ru-RU" sz="2400" b="1" dirty="0">
                <a:solidFill>
                  <a:srgbClr val="003167"/>
                </a:solidFill>
                <a:latin typeface="Noto Sans Glagolitic" panose="020B0502040504020204" pitchFamily="34" charset="0"/>
                <a:ea typeface="Noto Sans Glagolitic" panose="020B0502040504020204" pitchFamily="34" charset="0"/>
              </a:rPr>
              <a:t>утверждают, что подвергались всем формам насилия со стороны нынешних партнеров</a:t>
            </a:r>
            <a:r>
              <a:rPr lang="ru-RU" sz="2400" dirty="0">
                <a:solidFill>
                  <a:srgbClr val="003167"/>
                </a:solidFill>
                <a:latin typeface="Noto Sans Glagolitic" panose="020B0502040504020204" pitchFamily="34" charset="0"/>
                <a:ea typeface="Noto Sans Glagolitic" panose="020B0502040504020204" pitchFamily="34" charset="0"/>
              </a:rPr>
              <a:t>, по сравнению с 58% тех, чьи партнеры не участвовали в боевых действиях.</a:t>
            </a:r>
            <a:endParaRPr lang="en-US" dirty="0">
              <a:solidFill>
                <a:srgbClr val="003167"/>
              </a:solidFill>
              <a:latin typeface="Noto Sans Glagolitic" panose="020B0502040504020204" pitchFamily="34" charset="0"/>
              <a:ea typeface="Noto Sans Glagolitic" panose="020B0502040504020204" pitchFamily="34" charset="0"/>
            </a:endParaRPr>
          </a:p>
          <a:p>
            <a:pPr marL="342900" indent="-342900" algn="just"/>
            <a:endParaRPr lang="en-GB" dirty="0">
              <a:solidFill>
                <a:srgbClr val="003167"/>
              </a:solidFill>
              <a:latin typeface="Noto Sans Glagolitic" panose="020B0502040504020204" pitchFamily="34" charset="0"/>
              <a:ea typeface="Noto Sans Glagolitic" panose="020B0502040504020204" pitchFamily="34" charset="0"/>
            </a:endParaRPr>
          </a:p>
          <a:p>
            <a:pPr marL="342900" indent="-342900" algn="just"/>
            <a:endParaRPr lang="en-US" dirty="0">
              <a:solidFill>
                <a:srgbClr val="003167"/>
              </a:solidFill>
              <a:latin typeface="Noto Sans Glagolitic" panose="020B0502040504020204" pitchFamily="34" charset="0"/>
              <a:ea typeface="Noto Sans Glagolitic" panose="020B0502040504020204" pitchFamily="34" charset="0"/>
            </a:endParaRPr>
          </a:p>
          <a:p>
            <a:pPr lvl="0"/>
            <a:endParaRPr lang="en-GB" sz="3600" b="1" dirty="0" smtClean="0">
              <a:solidFill>
                <a:srgbClr val="FF0000"/>
              </a:solidFill>
              <a:latin typeface="Noto Sans Glagolitic" panose="020B0502040504020204" pitchFamily="34" charset="0"/>
              <a:ea typeface="Noto Sans Glagolitic" panose="020B0502040504020204" pitchFamily="34" charset="0"/>
            </a:endParaRPr>
          </a:p>
          <a:p>
            <a:pPr lvl="1"/>
            <a:endParaRPr lang="en-GB" dirty="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endParaRPr lang="en-US" dirty="0"/>
          </a:p>
        </p:txBody>
      </p:sp>
      <p:pic>
        <p:nvPicPr>
          <p:cNvPr id="9" name="Picture 8"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261" y="6054763"/>
            <a:ext cx="5351365" cy="514279"/>
          </a:xfrm>
          <a:prstGeom prst="rect">
            <a:avLst/>
          </a:prstGeom>
        </p:spPr>
      </p:pic>
    </p:spTree>
    <p:extLst>
      <p:ext uri="{BB962C8B-B14F-4D97-AF65-F5344CB8AC3E}">
        <p14:creationId xmlns:p14="http://schemas.microsoft.com/office/powerpoint/2010/main" val="124702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2403" r="3073"/>
          <a:stretch/>
        </p:blipFill>
        <p:spPr>
          <a:xfrm>
            <a:off x="1524000" y="0"/>
            <a:ext cx="9144000" cy="6896532"/>
          </a:xfrm>
          <a:prstGeom prst="rect">
            <a:avLst/>
          </a:prstGeom>
        </p:spPr>
      </p:pic>
      <p:sp>
        <p:nvSpPr>
          <p:cNvPr id="4" name="Rectangle 3"/>
          <p:cNvSpPr/>
          <p:nvPr/>
        </p:nvSpPr>
        <p:spPr>
          <a:xfrm>
            <a:off x="5090347" y="15817"/>
            <a:ext cx="4798248" cy="6896532"/>
          </a:xfrm>
          <a:prstGeom prst="rect">
            <a:avLst/>
          </a:pr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Весной </a:t>
            </a:r>
            <a:r>
              <a:rPr lang="ru-RU" dirty="0"/>
              <a:t>2018 года СММ провела индивидуальные опросы 16 женщин </a:t>
            </a:r>
            <a:r>
              <a:rPr lang="ru-RU" dirty="0" smtClean="0"/>
              <a:t>из числа </a:t>
            </a:r>
            <a:r>
              <a:rPr lang="ru-RU" dirty="0"/>
              <a:t>ВПЛ, проживающих в </a:t>
            </a:r>
            <a:r>
              <a:rPr lang="ru-RU" dirty="0" smtClean="0"/>
              <a:t>четыре разных </a:t>
            </a:r>
            <a:r>
              <a:rPr lang="ru-RU" dirty="0"/>
              <a:t>центрах компактного проживания, расположенных в неподконтрольных правительству районах Донецкой области. Шесть из опрошенных женщин знали хотя бы одну жертву домашнего насилия в своем центре. В большинстве случаев жертвой была женщина</a:t>
            </a:r>
            <a:r>
              <a:rPr lang="ru-RU" dirty="0" smtClean="0"/>
              <a:t>. (…) </a:t>
            </a:r>
            <a:r>
              <a:rPr lang="ru-RU" dirty="0"/>
              <a:t>Все опрошенные женщины </a:t>
            </a:r>
            <a:r>
              <a:rPr lang="ru-RU" dirty="0" smtClean="0"/>
              <a:t>признались, </a:t>
            </a:r>
            <a:r>
              <a:rPr lang="ru-RU" dirty="0"/>
              <a:t>что они не могут выехать из этой среды, поскольку у них нет ни денег, ни работы.</a:t>
            </a:r>
            <a:endParaRPr lang="en-GB" dirty="0"/>
          </a:p>
          <a:p>
            <a:pPr algn="ctr"/>
            <a:endParaRPr lang="en-GB" dirty="0"/>
          </a:p>
          <a:p>
            <a:pPr algn="ctr"/>
            <a:r>
              <a:rPr lang="ru-RU" dirty="0" smtClean="0"/>
              <a:t> </a:t>
            </a:r>
          </a:p>
          <a:p>
            <a:pPr algn="ctr"/>
            <a:endParaRPr lang="en-GB" dirty="0">
              <a:solidFill>
                <a:prstClr val="white"/>
              </a:solidFill>
            </a:endParaRPr>
          </a:p>
        </p:txBody>
      </p:sp>
      <p:sp>
        <p:nvSpPr>
          <p:cNvPr id="5" name="Rectangle 4"/>
          <p:cNvSpPr/>
          <p:nvPr/>
        </p:nvSpPr>
        <p:spPr>
          <a:xfrm>
            <a:off x="4933825" y="-3233"/>
            <a:ext cx="156523" cy="6928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281" y="255494"/>
            <a:ext cx="2876790" cy="1694661"/>
          </a:xfrm>
          <a:prstGeom prst="rect">
            <a:avLst/>
          </a:prstGeom>
        </p:spPr>
      </p:pic>
    </p:spTree>
    <p:extLst>
      <p:ext uri="{BB962C8B-B14F-4D97-AF65-F5344CB8AC3E}">
        <p14:creationId xmlns:p14="http://schemas.microsoft.com/office/powerpoint/2010/main" val="3817122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2"/>
          <p:cNvSpPr/>
          <p:nvPr/>
        </p:nvSpPr>
        <p:spPr>
          <a:xfrm>
            <a:off x="9933738" y="1630763"/>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290" y="568517"/>
            <a:ext cx="5646967" cy="1902241"/>
          </a:xfrm>
          <a:prstGeom prst="rect">
            <a:avLst/>
          </a:prstGeom>
        </p:spPr>
      </p:pic>
      <p:sp>
        <p:nvSpPr>
          <p:cNvPr id="2" name="Title 1"/>
          <p:cNvSpPr>
            <a:spLocks noGrp="1"/>
          </p:cNvSpPr>
          <p:nvPr>
            <p:ph type="title"/>
          </p:nvPr>
        </p:nvSpPr>
        <p:spPr>
          <a:xfrm>
            <a:off x="525163" y="194074"/>
            <a:ext cx="10515600" cy="1325563"/>
          </a:xfrm>
        </p:spPr>
        <p:txBody>
          <a:bodyPr>
            <a:noAutofit/>
          </a:bodyPr>
          <a:lstStyle/>
          <a:p>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Насилие </a:t>
            </a:r>
            <a:r>
              <a:rPr lang="ru-RU"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rPr>
              <a:t>по гендерному признаку в </a:t>
            </a:r>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Украине</a:t>
            </a:r>
            <a:endParaRPr lang="en-US"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endParaRPr>
          </a:p>
        </p:txBody>
      </p:sp>
      <p:sp>
        <p:nvSpPr>
          <p:cNvPr id="4" name="Content Placeholder 3"/>
          <p:cNvSpPr>
            <a:spLocks noGrp="1"/>
          </p:cNvSpPr>
          <p:nvPr>
            <p:ph idx="1"/>
          </p:nvPr>
        </p:nvSpPr>
        <p:spPr>
          <a:xfrm>
            <a:off x="784412" y="1519637"/>
            <a:ext cx="8978900" cy="4506134"/>
          </a:xfrm>
        </p:spPr>
        <p:txBody>
          <a:bodyPr>
            <a:normAutofit fontScale="85000" lnSpcReduction="10000"/>
          </a:bodyPr>
          <a:lstStyle/>
          <a:p>
            <a:pPr marL="342900" lvl="0" indent="-342900" algn="just"/>
            <a:r>
              <a:rPr lang="ru-RU" sz="2900" dirty="0" smtClean="0">
                <a:solidFill>
                  <a:srgbClr val="003167"/>
                </a:solidFill>
                <a:latin typeface="Noto Sans Glagolitic" panose="020B0502040504020204" pitchFamily="34" charset="0"/>
                <a:ea typeface="Noto Sans Glagolitic" panose="020B0502040504020204" pitchFamily="34" charset="0"/>
              </a:rPr>
              <a:t>67</a:t>
            </a:r>
            <a:r>
              <a:rPr lang="ru-RU" sz="2900" dirty="0">
                <a:solidFill>
                  <a:srgbClr val="003167"/>
                </a:solidFill>
                <a:latin typeface="Noto Sans Glagolitic" panose="020B0502040504020204" pitchFamily="34" charset="0"/>
                <a:ea typeface="Noto Sans Glagolitic" panose="020B0502040504020204" pitchFamily="34" charset="0"/>
              </a:rPr>
              <a:t>% женщин подвергались психологическому, физическому или сексуальному насилию со стороны </a:t>
            </a:r>
            <a:r>
              <a:rPr lang="ru-RU" sz="2900" dirty="0" smtClean="0">
                <a:solidFill>
                  <a:srgbClr val="003167"/>
                </a:solidFill>
                <a:latin typeface="Noto Sans Glagolitic" panose="020B0502040504020204" pitchFamily="34" charset="0"/>
                <a:ea typeface="Noto Sans Glagolitic" panose="020B0502040504020204" pitchFamily="34" charset="0"/>
              </a:rPr>
              <a:t>партнеров </a:t>
            </a:r>
            <a:r>
              <a:rPr lang="ru-RU" sz="2900" dirty="0">
                <a:solidFill>
                  <a:srgbClr val="003167"/>
                </a:solidFill>
                <a:latin typeface="Noto Sans Glagolitic" panose="020B0502040504020204" pitchFamily="34" charset="0"/>
                <a:ea typeface="Noto Sans Glagolitic" panose="020B0502040504020204" pitchFamily="34" charset="0"/>
              </a:rPr>
              <a:t>или </a:t>
            </a:r>
            <a:r>
              <a:rPr lang="ru-RU" sz="2900" dirty="0" smtClean="0">
                <a:solidFill>
                  <a:srgbClr val="003167"/>
                </a:solidFill>
                <a:latin typeface="Noto Sans Glagolitic" panose="020B0502040504020204" pitchFamily="34" charset="0"/>
                <a:ea typeface="Noto Sans Glagolitic" panose="020B0502040504020204" pitchFamily="34" charset="0"/>
              </a:rPr>
              <a:t>других лиц </a:t>
            </a:r>
            <a:r>
              <a:rPr lang="ru-RU" sz="2900" dirty="0">
                <a:solidFill>
                  <a:srgbClr val="003167"/>
                </a:solidFill>
                <a:latin typeface="Noto Sans Glagolitic" panose="020B0502040504020204" pitchFamily="34" charset="0"/>
                <a:ea typeface="Noto Sans Glagolitic" panose="020B0502040504020204" pitchFamily="34" charset="0"/>
              </a:rPr>
              <a:t>с 15 </a:t>
            </a:r>
            <a:r>
              <a:rPr lang="ru-RU" sz="2900" dirty="0" smtClean="0">
                <a:solidFill>
                  <a:srgbClr val="003167"/>
                </a:solidFill>
                <a:latin typeface="Noto Sans Glagolitic" panose="020B0502040504020204" pitchFamily="34" charset="0"/>
                <a:ea typeface="Noto Sans Glagolitic" panose="020B0502040504020204" pitchFamily="34" charset="0"/>
              </a:rPr>
              <a:t>лет.</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lvl="0" indent="-342900" algn="just"/>
            <a:r>
              <a:rPr lang="ru-RU" sz="2900" dirty="0">
                <a:solidFill>
                  <a:srgbClr val="003167"/>
                </a:solidFill>
                <a:latin typeface="Noto Sans Glagolitic" panose="020B0502040504020204" pitchFamily="34" charset="0"/>
                <a:ea typeface="Noto Sans Glagolitic" panose="020B0502040504020204" pitchFamily="34" charset="0"/>
              </a:rPr>
              <a:t>15% женщин </a:t>
            </a:r>
            <a:r>
              <a:rPr lang="ru-RU" sz="2900" dirty="0" smtClean="0">
                <a:solidFill>
                  <a:srgbClr val="003167"/>
                </a:solidFill>
                <a:latin typeface="Noto Sans Glagolitic" panose="020B0502040504020204" pitchFamily="34" charset="0"/>
                <a:ea typeface="Noto Sans Glagolitic" panose="020B0502040504020204" pitchFamily="34" charset="0"/>
              </a:rPr>
              <a:t>на данный момент </a:t>
            </a:r>
            <a:r>
              <a:rPr lang="ru-RU" sz="2900" dirty="0">
                <a:solidFill>
                  <a:srgbClr val="003167"/>
                </a:solidFill>
                <a:latin typeface="Noto Sans Glagolitic" panose="020B0502040504020204" pitchFamily="34" charset="0"/>
                <a:ea typeface="Noto Sans Glagolitic" panose="020B0502040504020204" pitchFamily="34" charset="0"/>
              </a:rPr>
              <a:t>подвергаются физическому и/или сексуальному насилию со стороны своих </a:t>
            </a:r>
            <a:r>
              <a:rPr lang="ru-RU" sz="2900" dirty="0" smtClean="0">
                <a:solidFill>
                  <a:srgbClr val="003167"/>
                </a:solidFill>
                <a:latin typeface="Noto Sans Glagolitic" panose="020B0502040504020204" pitchFamily="34" charset="0"/>
                <a:ea typeface="Noto Sans Glagolitic" panose="020B0502040504020204" pitchFamily="34" charset="0"/>
              </a:rPr>
              <a:t>партнеров.</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lvl="0" indent="-342900" algn="just"/>
            <a:r>
              <a:rPr lang="ru-RU" sz="2900" dirty="0">
                <a:solidFill>
                  <a:srgbClr val="003167"/>
                </a:solidFill>
                <a:latin typeface="Noto Sans Glagolitic" panose="020B0502040504020204" pitchFamily="34" charset="0"/>
                <a:ea typeface="Noto Sans Glagolitic" panose="020B0502040504020204" pitchFamily="34" charset="0"/>
              </a:rPr>
              <a:t>49% женщин подвергались </a:t>
            </a:r>
            <a:r>
              <a:rPr lang="ru-RU" sz="2900" dirty="0" smtClean="0">
                <a:solidFill>
                  <a:srgbClr val="003167"/>
                </a:solidFill>
                <a:latin typeface="Noto Sans Glagolitic" panose="020B0502040504020204" pitchFamily="34" charset="0"/>
                <a:ea typeface="Noto Sans Glagolitic" panose="020B0502040504020204" pitchFamily="34" charset="0"/>
              </a:rPr>
              <a:t>сексуальным домогательствам </a:t>
            </a:r>
            <a:r>
              <a:rPr lang="ru-RU" sz="2900" dirty="0">
                <a:solidFill>
                  <a:srgbClr val="003167"/>
                </a:solidFill>
                <a:latin typeface="Noto Sans Glagolitic" panose="020B0502040504020204" pitchFamily="34" charset="0"/>
                <a:ea typeface="Noto Sans Glagolitic" panose="020B0502040504020204" pitchFamily="34" charset="0"/>
              </a:rPr>
              <a:t>с 15 </a:t>
            </a:r>
            <a:r>
              <a:rPr lang="ru-RU" sz="2900" dirty="0" smtClean="0">
                <a:solidFill>
                  <a:srgbClr val="003167"/>
                </a:solidFill>
                <a:latin typeface="Noto Sans Glagolitic" panose="020B0502040504020204" pitchFamily="34" charset="0"/>
                <a:ea typeface="Noto Sans Glagolitic" panose="020B0502040504020204" pitchFamily="34" charset="0"/>
              </a:rPr>
              <a:t>лет.</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lvl="0" indent="-342900" algn="just"/>
            <a:r>
              <a:rPr lang="ru-RU" sz="2900" dirty="0">
                <a:solidFill>
                  <a:srgbClr val="003167"/>
                </a:solidFill>
                <a:latin typeface="Noto Sans Glagolitic" panose="020B0502040504020204" pitchFamily="34" charset="0"/>
                <a:ea typeface="Noto Sans Glagolitic" panose="020B0502040504020204" pitchFamily="34" charset="0"/>
              </a:rPr>
              <a:t>17% женщин подвергались </a:t>
            </a:r>
            <a:r>
              <a:rPr lang="ru-RU" sz="2900" dirty="0" smtClean="0">
                <a:solidFill>
                  <a:srgbClr val="003167"/>
                </a:solidFill>
                <a:latin typeface="Noto Sans Glagolitic" panose="020B0502040504020204" pitchFamily="34" charset="0"/>
                <a:ea typeface="Noto Sans Glagolitic" panose="020B0502040504020204" pitchFamily="34" charset="0"/>
              </a:rPr>
              <a:t>сексуальным домогательствам </a:t>
            </a:r>
            <a:r>
              <a:rPr lang="ru-RU" sz="2900" dirty="0">
                <a:solidFill>
                  <a:srgbClr val="003167"/>
                </a:solidFill>
                <a:latin typeface="Noto Sans Glagolitic" panose="020B0502040504020204" pitchFamily="34" charset="0"/>
                <a:ea typeface="Noto Sans Glagolitic" panose="020B0502040504020204" pitchFamily="34" charset="0"/>
              </a:rPr>
              <a:t>в течение 12 месяцев, предшествующих </a:t>
            </a:r>
            <a:r>
              <a:rPr lang="ru-RU" sz="2900" dirty="0" smtClean="0">
                <a:solidFill>
                  <a:srgbClr val="003167"/>
                </a:solidFill>
                <a:latin typeface="Noto Sans Glagolitic" panose="020B0502040504020204" pitchFamily="34" charset="0"/>
                <a:ea typeface="Noto Sans Glagolitic" panose="020B0502040504020204" pitchFamily="34" charset="0"/>
              </a:rPr>
              <a:t>исследованию.</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lvl="0" indent="-342900" algn="just"/>
            <a:r>
              <a:rPr lang="ru-RU" sz="2900" dirty="0">
                <a:solidFill>
                  <a:srgbClr val="003167"/>
                </a:solidFill>
                <a:latin typeface="Noto Sans Glagolitic" panose="020B0502040504020204" pitchFamily="34" charset="0"/>
                <a:ea typeface="Noto Sans Glagolitic" panose="020B0502040504020204" pitchFamily="34" charset="0"/>
              </a:rPr>
              <a:t>64% женщин озабочены вопросом насилия в отношении женщин в Украине и считают его распространенным </a:t>
            </a:r>
            <a:r>
              <a:rPr lang="ru-RU" sz="2900" dirty="0" smtClean="0">
                <a:solidFill>
                  <a:srgbClr val="003167"/>
                </a:solidFill>
                <a:latin typeface="Noto Sans Glagolitic" panose="020B0502040504020204" pitchFamily="34" charset="0"/>
                <a:ea typeface="Noto Sans Glagolitic" panose="020B0502040504020204" pitchFamily="34" charset="0"/>
              </a:rPr>
              <a:t>явлением.</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indent="-342900" algn="just"/>
            <a:endParaRPr lang="en-GB" dirty="0">
              <a:solidFill>
                <a:srgbClr val="003167"/>
              </a:solidFill>
              <a:latin typeface="Noto Sans Glagolitic" panose="020B0502040504020204" pitchFamily="34" charset="0"/>
              <a:ea typeface="Noto Sans Glagolitic" panose="020B0502040504020204" pitchFamily="34" charset="0"/>
            </a:endParaRPr>
          </a:p>
          <a:p>
            <a:pPr marL="342900" indent="-342900" algn="just"/>
            <a:endParaRPr lang="en-US" dirty="0">
              <a:solidFill>
                <a:srgbClr val="003167"/>
              </a:solidFill>
              <a:latin typeface="Noto Sans Glagolitic" panose="020B0502040504020204" pitchFamily="34" charset="0"/>
              <a:ea typeface="Noto Sans Glagolitic" panose="020B0502040504020204" pitchFamily="34" charset="0"/>
            </a:endParaRPr>
          </a:p>
          <a:p>
            <a:pPr lvl="0"/>
            <a:endParaRPr lang="en-GB" sz="3600" b="1" dirty="0" smtClean="0">
              <a:solidFill>
                <a:srgbClr val="FF0000"/>
              </a:solidFill>
              <a:latin typeface="Noto Sans Glagolitic" panose="020B0502040504020204" pitchFamily="34" charset="0"/>
              <a:ea typeface="Noto Sans Glagolitic" panose="020B0502040504020204" pitchFamily="34" charset="0"/>
            </a:endParaRPr>
          </a:p>
          <a:p>
            <a:pPr lvl="1"/>
            <a:endParaRPr lang="en-GB" dirty="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endParaRPr lang="en-US" dirty="0"/>
          </a:p>
        </p:txBody>
      </p:sp>
      <p:pic>
        <p:nvPicPr>
          <p:cNvPr id="9" name="Picture 8"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4261" y="6188363"/>
            <a:ext cx="5351365" cy="514279"/>
          </a:xfrm>
          <a:prstGeom prst="rect">
            <a:avLst/>
          </a:prstGeom>
        </p:spPr>
      </p:pic>
    </p:spTree>
    <p:extLst>
      <p:ext uri="{BB962C8B-B14F-4D97-AF65-F5344CB8AC3E}">
        <p14:creationId xmlns:p14="http://schemas.microsoft.com/office/powerpoint/2010/main" val="102540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2"/>
          <p:cNvSpPr/>
          <p:nvPr/>
        </p:nvSpPr>
        <p:spPr>
          <a:xfrm>
            <a:off x="9933738" y="1630763"/>
            <a:ext cx="1107025" cy="1016245"/>
          </a:xfrm>
          <a:prstGeom prst="rect">
            <a:avLst/>
          </a:prstGeom>
          <a:solidFill>
            <a:schemeClr val="accent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Прямокутник 17"/>
          <p:cNvSpPr/>
          <p:nvPr/>
        </p:nvSpPr>
        <p:spPr>
          <a:xfrm>
            <a:off x="634261" y="5879288"/>
            <a:ext cx="4761395" cy="74646"/>
          </a:xfrm>
          <a:prstGeom prst="rect">
            <a:avLst/>
          </a:prstGeom>
          <a:solidFill>
            <a:srgbClr val="B4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8" name="Рисунок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290" y="568517"/>
            <a:ext cx="5646967" cy="1902241"/>
          </a:xfrm>
          <a:prstGeom prst="rect">
            <a:avLst/>
          </a:prstGeom>
        </p:spPr>
      </p:pic>
      <p:sp>
        <p:nvSpPr>
          <p:cNvPr id="2" name="Title 1"/>
          <p:cNvSpPr>
            <a:spLocks noGrp="1"/>
          </p:cNvSpPr>
          <p:nvPr>
            <p:ph type="title"/>
          </p:nvPr>
        </p:nvSpPr>
        <p:spPr>
          <a:xfrm>
            <a:off x="525163" y="194074"/>
            <a:ext cx="10515600" cy="1325563"/>
          </a:xfrm>
        </p:spPr>
        <p:txBody>
          <a:bodyPr>
            <a:noAutofit/>
          </a:bodyPr>
          <a:lstStyle/>
          <a:p>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Домашнее </a:t>
            </a:r>
            <a:r>
              <a:rPr lang="ru-RU"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rPr>
              <a:t>насилие и </a:t>
            </a:r>
            <a:r>
              <a:rPr lang="en-GB"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rPr>
              <a:t>COVID-19</a:t>
            </a:r>
            <a:r>
              <a:rPr lang="ru-RU"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rPr>
              <a:t> в </a:t>
            </a:r>
            <a:r>
              <a:rPr lang="ru-RU" sz="4800" b="1" dirty="0" smtClean="0">
                <a:solidFill>
                  <a:srgbClr val="003167"/>
                </a:solidFill>
                <a:latin typeface="Aharoni" panose="02010803020104030203" pitchFamily="2" charset="-79"/>
                <a:ea typeface="Noto Sans Glagolitic" panose="020B0502040504020204" pitchFamily="34" charset="0"/>
                <a:cs typeface="Aharoni" panose="02010803020104030203" pitchFamily="2" charset="-79"/>
              </a:rPr>
              <a:t>Украине</a:t>
            </a:r>
            <a:endParaRPr lang="en-US" sz="4800" b="1" dirty="0">
              <a:solidFill>
                <a:srgbClr val="003167"/>
              </a:solidFill>
              <a:latin typeface="Aharoni" panose="02010803020104030203" pitchFamily="2" charset="-79"/>
              <a:ea typeface="Noto Sans Glagolitic" panose="020B0502040504020204" pitchFamily="34" charset="0"/>
              <a:cs typeface="Aharoni" panose="02010803020104030203" pitchFamily="2" charset="-79"/>
            </a:endParaRPr>
          </a:p>
        </p:txBody>
      </p:sp>
      <p:sp>
        <p:nvSpPr>
          <p:cNvPr id="4" name="Content Placeholder 3"/>
          <p:cNvSpPr>
            <a:spLocks noGrp="1"/>
          </p:cNvSpPr>
          <p:nvPr>
            <p:ph idx="1"/>
          </p:nvPr>
        </p:nvSpPr>
        <p:spPr>
          <a:xfrm>
            <a:off x="784412" y="1502821"/>
            <a:ext cx="8978900" cy="4506134"/>
          </a:xfrm>
        </p:spPr>
        <p:txBody>
          <a:bodyPr>
            <a:normAutofit fontScale="92500" lnSpcReduction="20000"/>
          </a:bodyPr>
          <a:lstStyle/>
          <a:p>
            <a:pPr marL="342900" lvl="0" indent="-342900" algn="just"/>
            <a:r>
              <a:rPr lang="ru-RU" sz="2900" dirty="0" smtClean="0">
                <a:solidFill>
                  <a:srgbClr val="003167"/>
                </a:solidFill>
                <a:latin typeface="Noto Sans Glagolitic" panose="020B0502040504020204" pitchFamily="34" charset="0"/>
                <a:ea typeface="Noto Sans Glagolitic" panose="020B0502040504020204" pitchFamily="34" charset="0"/>
              </a:rPr>
              <a:t>Из </a:t>
            </a:r>
            <a:r>
              <a:rPr lang="ru-RU" sz="2900" dirty="0">
                <a:solidFill>
                  <a:srgbClr val="003167"/>
                </a:solidFill>
                <a:latin typeface="Noto Sans Glagolitic" panose="020B0502040504020204" pitchFamily="34" charset="0"/>
                <a:ea typeface="Noto Sans Glagolitic" panose="020B0502040504020204" pitchFamily="34" charset="0"/>
              </a:rPr>
              <a:t>многочисленных источников СММ узнала о значительном увеличении количества случаев домашнего насилия (преимущественно в отношении женщин, людей преклонного возраста и несовершеннолетних) во время вспышки </a:t>
            </a:r>
            <a:r>
              <a:rPr lang="en-GB" sz="2900" dirty="0">
                <a:solidFill>
                  <a:srgbClr val="003167"/>
                </a:solidFill>
                <a:latin typeface="Noto Sans Glagolitic" panose="020B0502040504020204" pitchFamily="34" charset="0"/>
                <a:ea typeface="Noto Sans Glagolitic" panose="020B0502040504020204" pitchFamily="34" charset="0"/>
              </a:rPr>
              <a:t>COVID-19</a:t>
            </a:r>
            <a:r>
              <a:rPr lang="ru-RU" sz="2900" dirty="0">
                <a:solidFill>
                  <a:srgbClr val="003167"/>
                </a:solidFill>
                <a:latin typeface="Noto Sans Glagolitic" panose="020B0502040504020204" pitchFamily="34" charset="0"/>
                <a:ea typeface="Noto Sans Glagolitic" panose="020B0502040504020204" pitchFamily="34" charset="0"/>
              </a:rPr>
              <a:t> </a:t>
            </a:r>
            <a:r>
              <a:rPr lang="ru-RU" sz="2900" dirty="0" smtClean="0">
                <a:solidFill>
                  <a:srgbClr val="003167"/>
                </a:solidFill>
                <a:latin typeface="Noto Sans Glagolitic" panose="020B0502040504020204" pitchFamily="34" charset="0"/>
                <a:ea typeface="Noto Sans Glagolitic" panose="020B0502040504020204" pitchFamily="34" charset="0"/>
              </a:rPr>
              <a:t>весной.</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lvl="0" indent="-342900" algn="just"/>
            <a:r>
              <a:rPr lang="ru-RU" sz="2900" dirty="0">
                <a:solidFill>
                  <a:srgbClr val="003167"/>
                </a:solidFill>
                <a:latin typeface="Noto Sans Glagolitic" panose="020B0502040504020204" pitchFamily="34" charset="0"/>
                <a:ea typeface="Noto Sans Glagolitic" panose="020B0502040504020204" pitchFamily="34" charset="0"/>
              </a:rPr>
              <a:t>Общественные организации сообщили Миссии о том, что с начала </a:t>
            </a:r>
            <a:r>
              <a:rPr lang="ru-RU" sz="2900" dirty="0" smtClean="0">
                <a:solidFill>
                  <a:srgbClr val="003167"/>
                </a:solidFill>
                <a:latin typeface="Noto Sans Glagolitic" panose="020B0502040504020204" pitchFamily="34" charset="0"/>
                <a:ea typeface="Noto Sans Glagolitic" panose="020B0502040504020204" pitchFamily="34" charset="0"/>
              </a:rPr>
              <a:t>пандемии </a:t>
            </a:r>
            <a:r>
              <a:rPr lang="en-GB" sz="2900" dirty="0" smtClean="0">
                <a:solidFill>
                  <a:srgbClr val="003167"/>
                </a:solidFill>
                <a:latin typeface="Noto Sans Glagolitic" panose="020B0502040504020204" pitchFamily="34" charset="0"/>
                <a:ea typeface="Noto Sans Glagolitic" panose="020B0502040504020204" pitchFamily="34" charset="0"/>
              </a:rPr>
              <a:t>COVID-19</a:t>
            </a:r>
            <a:r>
              <a:rPr lang="ru-RU" sz="2900" dirty="0" smtClean="0">
                <a:solidFill>
                  <a:srgbClr val="003167"/>
                </a:solidFill>
                <a:latin typeface="Noto Sans Glagolitic" panose="020B0502040504020204" pitchFamily="34" charset="0"/>
                <a:ea typeface="Noto Sans Glagolitic" panose="020B0502040504020204" pitchFamily="34" charset="0"/>
              </a:rPr>
              <a:t> </a:t>
            </a:r>
            <a:r>
              <a:rPr lang="ru-RU" sz="2900" dirty="0">
                <a:solidFill>
                  <a:srgbClr val="003167"/>
                </a:solidFill>
                <a:latin typeface="Noto Sans Glagolitic" panose="020B0502040504020204" pitchFamily="34" charset="0"/>
                <a:ea typeface="Noto Sans Glagolitic" panose="020B0502040504020204" pitchFamily="34" charset="0"/>
              </a:rPr>
              <a:t>количество звонков на </a:t>
            </a:r>
            <a:r>
              <a:rPr lang="ru-RU" sz="2900" dirty="0" smtClean="0">
                <a:solidFill>
                  <a:srgbClr val="003167"/>
                </a:solidFill>
                <a:latin typeface="Noto Sans Glagolitic" panose="020B0502040504020204" pitchFamily="34" charset="0"/>
                <a:ea typeface="Noto Sans Glagolitic" panose="020B0502040504020204" pitchFamily="34" charset="0"/>
              </a:rPr>
              <a:t>соответствующие </a:t>
            </a:r>
            <a:r>
              <a:rPr lang="ru-RU" sz="2900" dirty="0">
                <a:solidFill>
                  <a:srgbClr val="003167"/>
                </a:solidFill>
                <a:latin typeface="Noto Sans Glagolitic" panose="020B0502040504020204" pitchFamily="34" charset="0"/>
                <a:ea typeface="Noto Sans Glagolitic" panose="020B0502040504020204" pitchFamily="34" charset="0"/>
              </a:rPr>
              <a:t>горячие линии увеличилось, а в некоторых случаях </a:t>
            </a:r>
            <a:r>
              <a:rPr lang="ru-RU" sz="2900" dirty="0" smtClean="0">
                <a:solidFill>
                  <a:srgbClr val="003167"/>
                </a:solidFill>
                <a:latin typeface="Noto Sans Glagolitic" panose="020B0502040504020204" pitchFamily="34" charset="0"/>
                <a:ea typeface="Noto Sans Glagolitic" panose="020B0502040504020204" pitchFamily="34" charset="0"/>
              </a:rPr>
              <a:t>― удвоилось.</a:t>
            </a:r>
            <a:endParaRPr lang="en-US" sz="2900" dirty="0">
              <a:solidFill>
                <a:srgbClr val="003167"/>
              </a:solidFill>
              <a:latin typeface="Noto Sans Glagolitic" panose="020B0502040504020204" pitchFamily="34" charset="0"/>
              <a:ea typeface="Noto Sans Glagolitic" panose="020B0502040504020204" pitchFamily="34" charset="0"/>
            </a:endParaRPr>
          </a:p>
          <a:p>
            <a:pPr marL="342900" lvl="0" indent="-342900" algn="just"/>
            <a:r>
              <a:rPr lang="ru-RU" sz="2900" dirty="0">
                <a:solidFill>
                  <a:srgbClr val="003167"/>
                </a:solidFill>
                <a:latin typeface="Noto Sans Glagolitic" panose="020B0502040504020204" pitchFamily="34" charset="0"/>
                <a:ea typeface="Noto Sans Glagolitic" panose="020B0502040504020204" pitchFamily="34" charset="0"/>
              </a:rPr>
              <a:t>Меры по борьбе против </a:t>
            </a:r>
            <a:r>
              <a:rPr lang="en-GB" sz="2900" dirty="0">
                <a:solidFill>
                  <a:srgbClr val="003167"/>
                </a:solidFill>
                <a:latin typeface="Noto Sans Glagolitic" panose="020B0502040504020204" pitchFamily="34" charset="0"/>
                <a:ea typeface="Noto Sans Glagolitic" panose="020B0502040504020204" pitchFamily="34" charset="0"/>
              </a:rPr>
              <a:t>COVID-19</a:t>
            </a:r>
            <a:r>
              <a:rPr lang="ru-RU" sz="2900" dirty="0">
                <a:solidFill>
                  <a:srgbClr val="003167"/>
                </a:solidFill>
                <a:latin typeface="Noto Sans Glagolitic" panose="020B0502040504020204" pitchFamily="34" charset="0"/>
                <a:ea typeface="Noto Sans Glagolitic" panose="020B0502040504020204" pitchFamily="34" charset="0"/>
              </a:rPr>
              <a:t> также негативно повлияли на доступ </a:t>
            </a:r>
            <a:r>
              <a:rPr lang="ru-RU" sz="2900" dirty="0" smtClean="0">
                <a:solidFill>
                  <a:srgbClr val="003167"/>
                </a:solidFill>
                <a:latin typeface="Noto Sans Glagolitic" panose="020B0502040504020204" pitchFamily="34" charset="0"/>
                <a:ea typeface="Noto Sans Glagolitic" panose="020B0502040504020204" pitchFamily="34" charset="0"/>
              </a:rPr>
              <a:t>пострадавших </a:t>
            </a:r>
            <a:r>
              <a:rPr lang="ru-RU" sz="2900" dirty="0">
                <a:solidFill>
                  <a:srgbClr val="003167"/>
                </a:solidFill>
                <a:latin typeface="Noto Sans Glagolitic" panose="020B0502040504020204" pitchFamily="34" charset="0"/>
                <a:ea typeface="Noto Sans Glagolitic" panose="020B0502040504020204" pitchFamily="34" charset="0"/>
              </a:rPr>
              <a:t>к безопасному укрытию и </a:t>
            </a:r>
            <a:r>
              <a:rPr lang="ru-RU" sz="2900" dirty="0" smtClean="0">
                <a:solidFill>
                  <a:srgbClr val="003167"/>
                </a:solidFill>
                <a:latin typeface="Noto Sans Glagolitic" panose="020B0502040504020204" pitchFamily="34" charset="0"/>
                <a:ea typeface="Noto Sans Glagolitic" panose="020B0502040504020204" pitchFamily="34" charset="0"/>
              </a:rPr>
              <a:t>услуг.</a:t>
            </a:r>
            <a:endParaRPr lang="en-GB" dirty="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pPr lvl="1"/>
            <a:endParaRPr lang="en-GB" dirty="0" smtClean="0">
              <a:solidFill>
                <a:srgbClr val="003167"/>
              </a:solidFill>
              <a:latin typeface="Noto Sans Glagolitic" panose="020B0502040504020204" pitchFamily="34" charset="0"/>
              <a:ea typeface="Noto Sans Glagolitic" panose="020B0502040504020204" pitchFamily="34" charset="0"/>
            </a:endParaRPr>
          </a:p>
          <a:p>
            <a:endParaRPr lang="en-US" dirty="0"/>
          </a:p>
        </p:txBody>
      </p:sp>
      <p:pic>
        <p:nvPicPr>
          <p:cNvPr id="9" name="Picture 8" descr="LOGO_OSCE_SMM_RU_LOGOTYPE_RGB"/>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559" y="6139378"/>
            <a:ext cx="5351365" cy="514279"/>
          </a:xfrm>
          <a:prstGeom prst="rect">
            <a:avLst/>
          </a:prstGeom>
        </p:spPr>
      </p:pic>
    </p:spTree>
    <p:extLst>
      <p:ext uri="{BB962C8B-B14F-4D97-AF65-F5344CB8AC3E}">
        <p14:creationId xmlns:p14="http://schemas.microsoft.com/office/powerpoint/2010/main" val="684739326"/>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7880</TotalTime>
  <Words>1941</Words>
  <Application>Microsoft Office PowerPoint</Application>
  <PresentationFormat>Widescreen</PresentationFormat>
  <Paragraphs>125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Aharoni</vt:lpstr>
      <vt:lpstr>Arial</vt:lpstr>
      <vt:lpstr>Calibri</vt:lpstr>
      <vt:lpstr>Calibri Light</vt:lpstr>
      <vt:lpstr>HelveticaNeueLT Pro 45 Lt</vt:lpstr>
      <vt:lpstr>Noto Sans</vt:lpstr>
      <vt:lpstr>Noto Sans Glagolitic</vt:lpstr>
      <vt:lpstr>Office Theme</vt:lpstr>
      <vt:lpstr>Резолюция 1325 – 20 лет спустя Почему это все еще актуально и важно для нас?</vt:lpstr>
      <vt:lpstr>PowerPoint Presentation</vt:lpstr>
      <vt:lpstr>Кто мы?</vt:lpstr>
      <vt:lpstr>Резолюция СБ ООН 1325…</vt:lpstr>
      <vt:lpstr>Мир и безопасность имеют гендерное измерение </vt:lpstr>
      <vt:lpstr>Насилие по гендерному признаку и конфликт</vt:lpstr>
      <vt:lpstr>PowerPoint Presentation</vt:lpstr>
      <vt:lpstr>Насилие по гендерному признаку в Украине</vt:lpstr>
      <vt:lpstr>Домашнее насилие и COVID-19 в Украине</vt:lpstr>
      <vt:lpstr>Насилие по гендерному признаку в…</vt:lpstr>
      <vt:lpstr>Насилие по гендерному признаку и СММ</vt:lpstr>
      <vt:lpstr>Женщины действительно влияют на построение мира</vt:lpstr>
      <vt:lpstr>PowerPoint Presentation</vt:lpstr>
      <vt:lpstr>Захватывающие истории выдающихся женщин –общественных деятельниц и наблюдательниц СММ ОБСЕ – которые ежедневно вдоль линии соприкосновения маленькими, но все более действенными шагами приближают восточные районы Украины к всеобъемлющему и устойчивому миру.</vt:lpstr>
      <vt:lpstr>PowerPoint Presentation</vt:lpstr>
      <vt:lpstr>PowerPoint Presentation</vt:lpstr>
    </vt:vector>
  </TitlesOfParts>
  <Company>OSCE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Liudmyla Palamar</dc:creator>
  <cp:lastModifiedBy>Jamila Afkir</cp:lastModifiedBy>
  <cp:revision>517</cp:revision>
  <dcterms:created xsi:type="dcterms:W3CDTF">2019-11-27T14:05:39Z</dcterms:created>
  <dcterms:modified xsi:type="dcterms:W3CDTF">2020-11-25T04:40:00Z</dcterms:modified>
</cp:coreProperties>
</file>